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</p:sldIdLst>
  <p:sldSz cy="5143500" cx="9144000"/>
  <p:notesSz cx="6858000" cy="9144000"/>
  <p:embeddedFontLst>
    <p:embeddedFont>
      <p:font typeface="IBM Plex Sans"/>
      <p:regular r:id="rId43"/>
      <p:bold r:id="rId44"/>
      <p:italic r:id="rId45"/>
      <p:boldItalic r:id="rId46"/>
    </p:embeddedFont>
    <p:embeddedFont>
      <p:font typeface="Anybody Light"/>
      <p:regular r:id="rId47"/>
      <p:bold r:id="rId48"/>
      <p:italic r:id="rId49"/>
      <p:boldItalic r:id="rId50"/>
    </p:embeddedFont>
    <p:embeddedFont>
      <p:font typeface="Anybody"/>
      <p:regular r:id="rId51"/>
      <p:bold r:id="rId52"/>
      <p:italic r:id="rId53"/>
      <p:boldItalic r:id="rId5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ED36369-9D67-4C02-BBD8-E59006BBE550}">
  <a:tblStyle styleId="{2ED36369-9D67-4C02-BBD8-E59006BBE55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font" Target="fonts/IBMPlexSans-bold.fntdata"/><Relationship Id="rId43" Type="http://schemas.openxmlformats.org/officeDocument/2006/relationships/font" Target="fonts/IBMPlexSans-regular.fntdata"/><Relationship Id="rId46" Type="http://schemas.openxmlformats.org/officeDocument/2006/relationships/font" Target="fonts/IBMPlexSans-boldItalic.fntdata"/><Relationship Id="rId45" Type="http://schemas.openxmlformats.org/officeDocument/2006/relationships/font" Target="fonts/IBMPlexSans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AnybodyLight-bold.fntdata"/><Relationship Id="rId47" Type="http://schemas.openxmlformats.org/officeDocument/2006/relationships/font" Target="fonts/AnybodyLight-regular.fntdata"/><Relationship Id="rId49" Type="http://schemas.openxmlformats.org/officeDocument/2006/relationships/font" Target="fonts/AnybodyLight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Anybody-regular.fntdata"/><Relationship Id="rId50" Type="http://schemas.openxmlformats.org/officeDocument/2006/relationships/font" Target="fonts/AnybodyLight-boldItalic.fntdata"/><Relationship Id="rId53" Type="http://schemas.openxmlformats.org/officeDocument/2006/relationships/font" Target="fonts/Anybody-italic.fntdata"/><Relationship Id="rId52" Type="http://schemas.openxmlformats.org/officeDocument/2006/relationships/font" Target="fonts/Anybody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54" Type="http://schemas.openxmlformats.org/officeDocument/2006/relationships/font" Target="fonts/Anybody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96c4fcc332_0_8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96c4fcc332_0_8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96c4fcc332_0_3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g396c4fcc332_0_3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96c4fcc332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g396c4fcc332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96c4fcc332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96c4fcc332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96c4fcc332_0_36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g396c4fcc332_0_3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96c4fcc332_0_37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g396c4fcc332_0_37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96c4fcc332_1_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0" name="Google Shape;400;g396c4fcc332_1_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g396c4fcc332_1_3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96c4fcc332_1_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1" name="Google Shape;411;g396c4fcc332_1_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g396c4fcc332_1_3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96c4fcc332_0_3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g396c4fcc332_0_3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96c4fcc332_0_39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g396c4fcc332_0_39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396c4fcc332_0_39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g396c4fcc332_0_39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396c4fcc332_0_40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g396c4fcc332_0_40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96d089d43a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396d089d43a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396c4fcc332_0_4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g396c4fcc332_0_4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96c4fcc332_0_4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g396c4fcc332_0_4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396c4fcc332_0_4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g396c4fcc332_0_4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96c4fcc332_0_4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g396c4fcc332_0_4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396c4fcc332_0_4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g396c4fcc332_0_4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96c4fcc332_0_4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g396c4fcc332_0_4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396c4fcc332_0_4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396c4fcc332_0_4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96d089d43a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396d089d43a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396c4fcc332_1_4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396c4fcc332_1_4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396d089d43a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396d089d43a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396d089d43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396d089d43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96c4fcc332_0_4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396c4fcc332_0_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396c4fcc332_0_4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396c4fcc332_0_4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96c4fcc332_0_4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396c4fcc332_0_4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396c4fcc332_0_4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396c4fcc332_0_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396c4fcc332_0_4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396c4fcc332_0_4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396c4fcc332_0_49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g396c4fcc332_0_49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396c4fcc332_0_50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g396c4fcc332_0_5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396c4fcc332_0_5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396c4fcc332_0_5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396d089d43a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396d089d43a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396c4fcc332_0_5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396c4fcc332_0_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396c4fcc332_0_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396c4fcc332_0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 (Wertheim Lab)" showMasterSp="0">
  <p:cSld name="1_Title Slide (Wertheim Lab)">
    <p:bg>
      <p:bgPr>
        <a:solidFill>
          <a:schemeClr val="dk1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3019" y="-18574"/>
            <a:ext cx="9210038" cy="518064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/>
          <p:nvPr>
            <p:ph type="ctrTitle"/>
          </p:nvPr>
        </p:nvSpPr>
        <p:spPr>
          <a:xfrm>
            <a:off x="306977" y="1686697"/>
            <a:ext cx="8608500" cy="1098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nybody"/>
              <a:buNone/>
              <a:defRPr b="1" i="0" sz="2400">
                <a:solidFill>
                  <a:schemeClr val="lt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body"/>
          </p:nvPr>
        </p:nvSpPr>
        <p:spPr>
          <a:xfrm>
            <a:off x="306977" y="2894784"/>
            <a:ext cx="8608200" cy="5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5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2pPr>
            <a:lvl3pPr indent="-3238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2" type="body"/>
          </p:nvPr>
        </p:nvSpPr>
        <p:spPr>
          <a:xfrm>
            <a:off x="306977" y="3562396"/>
            <a:ext cx="8608200" cy="7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5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2pPr>
            <a:lvl3pPr indent="-3238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pic>
        <p:nvPicPr>
          <p:cNvPr id="16" name="Google Shape;16;p2"/>
          <p:cNvPicPr preferRelativeResize="0"/>
          <p:nvPr/>
        </p:nvPicPr>
        <p:blipFill rotWithShape="1">
          <a:blip r:embed="rId3">
            <a:alphaModFix/>
          </a:blip>
          <a:srcRect b="0" l="-16667" r="-16667" t="0"/>
          <a:stretch/>
        </p:blipFill>
        <p:spPr>
          <a:xfrm>
            <a:off x="-175260" y="172996"/>
            <a:ext cx="2628703" cy="481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 (Geometric)" showMasterSp="0">
  <p:cSld name="2_Title Slide (Geometric)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06977" y="1686697"/>
            <a:ext cx="8608500" cy="1098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nybody"/>
              <a:buNone/>
              <a:defRPr b="1" i="0" sz="2400">
                <a:solidFill>
                  <a:schemeClr val="lt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" type="body"/>
          </p:nvPr>
        </p:nvSpPr>
        <p:spPr>
          <a:xfrm>
            <a:off x="306977" y="2894784"/>
            <a:ext cx="8608200" cy="5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5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2pPr>
            <a:lvl3pPr indent="-3238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2" type="body"/>
          </p:nvPr>
        </p:nvSpPr>
        <p:spPr>
          <a:xfrm>
            <a:off x="306977" y="3562396"/>
            <a:ext cx="8608200" cy="7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5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2pPr>
            <a:lvl3pPr indent="-3238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-16667" r="-16667" t="0"/>
          <a:stretch/>
        </p:blipFill>
        <p:spPr>
          <a:xfrm>
            <a:off x="-175260" y="172996"/>
            <a:ext cx="2628703" cy="481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 (Gradient)" showMasterSp="0">
  <p:cSld name="2_Title Slide (Gradient)">
    <p:bg>
      <p:bgPr>
        <a:solidFill>
          <a:schemeClr val="dk1"/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4"/>
          <p:cNvSpPr txBox="1"/>
          <p:nvPr>
            <p:ph type="ctrTitle"/>
          </p:nvPr>
        </p:nvSpPr>
        <p:spPr>
          <a:xfrm>
            <a:off x="306977" y="1686697"/>
            <a:ext cx="8608500" cy="1098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nybody"/>
              <a:buNone/>
              <a:defRPr b="1" i="0" sz="2400">
                <a:solidFill>
                  <a:schemeClr val="lt1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306977" y="2894784"/>
            <a:ext cx="8608200" cy="5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5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2pPr>
            <a:lvl3pPr indent="-3238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2" type="body"/>
          </p:nvPr>
        </p:nvSpPr>
        <p:spPr>
          <a:xfrm>
            <a:off x="306977" y="3562396"/>
            <a:ext cx="8608200" cy="7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0" i="0" sz="15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2pPr>
            <a:lvl3pPr indent="-3238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pic>
        <p:nvPicPr>
          <p:cNvPr id="28" name="Google Shape;28;p4"/>
          <p:cNvPicPr preferRelativeResize="0"/>
          <p:nvPr/>
        </p:nvPicPr>
        <p:blipFill rotWithShape="1">
          <a:blip r:embed="rId3">
            <a:alphaModFix/>
          </a:blip>
          <a:srcRect b="0" l="-16667" r="-16667" t="0"/>
          <a:stretch/>
        </p:blipFill>
        <p:spPr>
          <a:xfrm>
            <a:off x="-175260" y="172996"/>
            <a:ext cx="2628703" cy="481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sic Text" showMasterSp="0" type="obj">
  <p:cSld name="OBJECT">
    <p:bg>
      <p:bgPr>
        <a:solidFill>
          <a:schemeClr val="lt1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1FA3"/>
              </a:buClr>
              <a:buSzPts val="2700"/>
              <a:buFont typeface="Anybody"/>
              <a:buNone/>
              <a:defRPr b="1" i="0">
                <a:solidFill>
                  <a:srgbClr val="011FA3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285750" y="736664"/>
            <a:ext cx="8571900" cy="40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D7C24"/>
              </a:buClr>
              <a:buSzPts val="2100"/>
              <a:buFont typeface="Noto Sans Symbols"/>
              <a:buChar char="▪"/>
              <a:defRPr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800"/>
              <a:buFont typeface="Noto Sans Symbols"/>
              <a:buChar char="▪"/>
              <a:defRPr>
                <a:solidFill>
                  <a:srgbClr val="3F3F3F"/>
                </a:solidFill>
              </a:defRPr>
            </a:lvl2pPr>
            <a:lvl3pPr indent="-3238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500"/>
              <a:buFont typeface="Noto Sans Symbols"/>
              <a:buChar char="▪"/>
              <a:defRPr>
                <a:solidFill>
                  <a:srgbClr val="3F3F3F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400"/>
              <a:buFont typeface="Noto Sans Symbols"/>
              <a:buChar char="▪"/>
              <a:defRPr>
                <a:solidFill>
                  <a:srgbClr val="3F3F3F"/>
                </a:solidFill>
              </a:defRPr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400"/>
              <a:buFont typeface="Noto Sans Symbols"/>
              <a:buChar char="▪"/>
              <a:defRPr>
                <a:solidFill>
                  <a:srgbClr val="3F3F3F"/>
                </a:solidFill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cxnSp>
        <p:nvCxnSpPr>
          <p:cNvPr id="32" name="Google Shape;32;p5"/>
          <p:cNvCxnSpPr/>
          <p:nvPr/>
        </p:nvCxnSpPr>
        <p:spPr>
          <a:xfrm>
            <a:off x="285750" y="4952823"/>
            <a:ext cx="8571900" cy="0"/>
          </a:xfrm>
          <a:prstGeom prst="straightConnector1">
            <a:avLst/>
          </a:prstGeom>
          <a:noFill/>
          <a:ln cap="flat" cmpd="sng" w="7150">
            <a:solidFill>
              <a:srgbClr val="0020A5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3" name="Google Shape;33;p5"/>
          <p:cNvSpPr/>
          <p:nvPr/>
        </p:nvSpPr>
        <p:spPr>
          <a:xfrm>
            <a:off x="8182295" y="4781373"/>
            <a:ext cx="399900" cy="34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0020A5"/>
                </a:solidFill>
                <a:latin typeface="Anybody Light"/>
                <a:ea typeface="Anybody Light"/>
                <a:cs typeface="Anybody Light"/>
                <a:sym typeface="Anybody Light"/>
              </a:rPr>
              <a:t>‹#›</a:t>
            </a:fld>
            <a:endParaRPr b="0" i="0" sz="900" u="none" cap="none" strike="noStrike">
              <a:solidFill>
                <a:srgbClr val="0020A5"/>
              </a:solidFill>
              <a:latin typeface="Anybody Light"/>
              <a:ea typeface="Anybody Light"/>
              <a:cs typeface="Anybody Light"/>
              <a:sym typeface="Anybody Light"/>
            </a:endParaRPr>
          </a:p>
        </p:txBody>
      </p:sp>
      <p:sp>
        <p:nvSpPr>
          <p:cNvPr id="34" name="Google Shape;34;p5"/>
          <p:cNvSpPr txBox="1"/>
          <p:nvPr/>
        </p:nvSpPr>
        <p:spPr>
          <a:xfrm>
            <a:off x="519810" y="4848949"/>
            <a:ext cx="6048600" cy="207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011FA3"/>
                </a:solidFill>
                <a:latin typeface="Anybody Light"/>
                <a:ea typeface="Anybody Light"/>
                <a:cs typeface="Anybody Light"/>
                <a:sym typeface="Anybody Light"/>
              </a:rPr>
              <a:t>UNIVERSITY OF FLORIDA HERBERT WERTHEIM COLLEGE OF ENGINEERING</a:t>
            </a:r>
            <a:endParaRPr sz="1100"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ft Content - Right Image" showMasterSp="0">
  <p:cSld name="Left Content - Right Image">
    <p:bg>
      <p:bgPr>
        <a:solidFill>
          <a:schemeClr val="lt1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1FA3"/>
              </a:buClr>
              <a:buSzPts val="2700"/>
              <a:buFont typeface="Anybody"/>
              <a:buNone/>
              <a:defRPr b="1" i="0">
                <a:solidFill>
                  <a:srgbClr val="011FA3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" type="body"/>
          </p:nvPr>
        </p:nvSpPr>
        <p:spPr>
          <a:xfrm>
            <a:off x="285750" y="736664"/>
            <a:ext cx="4286400" cy="40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D7C24"/>
              </a:buClr>
              <a:buSzPts val="2100"/>
              <a:buChar char="▪"/>
              <a:defRPr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800"/>
              <a:buChar char="▪"/>
              <a:defRPr>
                <a:solidFill>
                  <a:srgbClr val="3F3F3F"/>
                </a:solidFill>
              </a:defRPr>
            </a:lvl2pPr>
            <a:lvl3pPr indent="-3238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500"/>
              <a:buChar char="▪"/>
              <a:defRPr>
                <a:solidFill>
                  <a:srgbClr val="3F3F3F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400"/>
              <a:buChar char="▪"/>
              <a:defRPr>
                <a:solidFill>
                  <a:srgbClr val="3F3F3F"/>
                </a:solidFill>
              </a:defRPr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400"/>
              <a:buChar char="▪"/>
              <a:defRPr>
                <a:solidFill>
                  <a:srgbClr val="3F3F3F"/>
                </a:solidFill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cxnSp>
        <p:nvCxnSpPr>
          <p:cNvPr id="38" name="Google Shape;38;p6"/>
          <p:cNvCxnSpPr/>
          <p:nvPr/>
        </p:nvCxnSpPr>
        <p:spPr>
          <a:xfrm>
            <a:off x="285750" y="4952823"/>
            <a:ext cx="8571900" cy="0"/>
          </a:xfrm>
          <a:prstGeom prst="straightConnector1">
            <a:avLst/>
          </a:prstGeom>
          <a:noFill/>
          <a:ln cap="flat" cmpd="sng" w="7150">
            <a:solidFill>
              <a:srgbClr val="0020A5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9" name="Google Shape;39;p6"/>
          <p:cNvSpPr/>
          <p:nvPr/>
        </p:nvSpPr>
        <p:spPr>
          <a:xfrm>
            <a:off x="8182295" y="4781373"/>
            <a:ext cx="399900" cy="34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0020A5"/>
                </a:solidFill>
                <a:latin typeface="Anybody Light"/>
                <a:ea typeface="Anybody Light"/>
                <a:cs typeface="Anybody Light"/>
                <a:sym typeface="Anybody Light"/>
              </a:rPr>
              <a:t>‹#›</a:t>
            </a:fld>
            <a:endParaRPr b="0" i="0" sz="900" u="none" cap="none" strike="noStrike">
              <a:solidFill>
                <a:srgbClr val="0020A5"/>
              </a:solidFill>
              <a:latin typeface="Anybody Light"/>
              <a:ea typeface="Anybody Light"/>
              <a:cs typeface="Anybody Light"/>
              <a:sym typeface="Anybody Light"/>
            </a:endParaRPr>
          </a:p>
        </p:txBody>
      </p:sp>
      <p:sp>
        <p:nvSpPr>
          <p:cNvPr id="40" name="Google Shape;40;p6"/>
          <p:cNvSpPr txBox="1"/>
          <p:nvPr/>
        </p:nvSpPr>
        <p:spPr>
          <a:xfrm>
            <a:off x="519810" y="4848949"/>
            <a:ext cx="6048600" cy="207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011FA3"/>
                </a:solidFill>
                <a:latin typeface="Anybody Light"/>
                <a:ea typeface="Anybody Light"/>
                <a:cs typeface="Anybody Light"/>
                <a:sym typeface="Anybody Light"/>
              </a:rPr>
              <a:t>UNIVERSITY OF FLORIDA HERBERT WERTHEIM COLLEGE OF ENGINEERING</a:t>
            </a:r>
            <a:endParaRPr sz="1100"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Title" showMasterSp="0">
  <p:cSld name="Blank with Title">
    <p:bg>
      <p:bgPr>
        <a:solidFill>
          <a:schemeClr val="lt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1FA3"/>
              </a:buClr>
              <a:buSzPts val="2700"/>
              <a:buFont typeface="Anybody"/>
              <a:buNone/>
              <a:defRPr b="1" i="0">
                <a:solidFill>
                  <a:srgbClr val="011FA3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cxnSp>
        <p:nvCxnSpPr>
          <p:cNvPr id="43" name="Google Shape;43;p7"/>
          <p:cNvCxnSpPr/>
          <p:nvPr/>
        </p:nvCxnSpPr>
        <p:spPr>
          <a:xfrm>
            <a:off x="285750" y="4952823"/>
            <a:ext cx="8571900" cy="0"/>
          </a:xfrm>
          <a:prstGeom prst="straightConnector1">
            <a:avLst/>
          </a:prstGeom>
          <a:noFill/>
          <a:ln cap="flat" cmpd="sng" w="7150">
            <a:solidFill>
              <a:srgbClr val="0020A5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4" name="Google Shape;44;p7"/>
          <p:cNvSpPr/>
          <p:nvPr/>
        </p:nvSpPr>
        <p:spPr>
          <a:xfrm>
            <a:off x="8182295" y="4781373"/>
            <a:ext cx="399900" cy="34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0020A5"/>
                </a:solidFill>
                <a:latin typeface="Anybody Light"/>
                <a:ea typeface="Anybody Light"/>
                <a:cs typeface="Anybody Light"/>
                <a:sym typeface="Anybody Light"/>
              </a:rPr>
              <a:t>‹#›</a:t>
            </a:fld>
            <a:endParaRPr b="0" i="0" sz="900" u="none" cap="none" strike="noStrike">
              <a:solidFill>
                <a:srgbClr val="0020A5"/>
              </a:solidFill>
              <a:latin typeface="Anybody Light"/>
              <a:ea typeface="Anybody Light"/>
              <a:cs typeface="Anybody Light"/>
              <a:sym typeface="Anybody Light"/>
            </a:endParaRPr>
          </a:p>
        </p:txBody>
      </p:sp>
      <p:sp>
        <p:nvSpPr>
          <p:cNvPr id="45" name="Google Shape;45;p7"/>
          <p:cNvSpPr txBox="1"/>
          <p:nvPr/>
        </p:nvSpPr>
        <p:spPr>
          <a:xfrm>
            <a:off x="519810" y="4848949"/>
            <a:ext cx="6048600" cy="207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011FA3"/>
                </a:solidFill>
                <a:latin typeface="Anybody Light"/>
                <a:ea typeface="Anybody Light"/>
                <a:cs typeface="Anybody Light"/>
                <a:sym typeface="Anybody Light"/>
              </a:rPr>
              <a:t>UNIVERSITY OF FLORIDA HERBERT WERTHEIM COLLEGE OF ENGINEERING</a:t>
            </a:r>
            <a:endParaRPr sz="1100"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ight Image - Left Content" showMasterSp="0">
  <p:cSld name="Right Image - Left Content">
    <p:bg>
      <p:bgPr>
        <a:solidFill>
          <a:schemeClr val="lt1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1FA3"/>
              </a:buClr>
              <a:buSzPts val="2700"/>
              <a:buFont typeface="Anybody"/>
              <a:buNone/>
              <a:defRPr b="1" i="0">
                <a:solidFill>
                  <a:srgbClr val="011FA3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" type="body"/>
          </p:nvPr>
        </p:nvSpPr>
        <p:spPr>
          <a:xfrm>
            <a:off x="4571760" y="736664"/>
            <a:ext cx="4286400" cy="40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D7C24"/>
              </a:buClr>
              <a:buSzPts val="2100"/>
              <a:buChar char="▪"/>
              <a:defRPr>
                <a:solidFill>
                  <a:srgbClr val="3F3F3F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800"/>
              <a:buChar char="▪"/>
              <a:defRPr>
                <a:solidFill>
                  <a:srgbClr val="3F3F3F"/>
                </a:solidFill>
              </a:defRPr>
            </a:lvl2pPr>
            <a:lvl3pPr indent="-32385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500"/>
              <a:buChar char="▪"/>
              <a:defRPr>
                <a:solidFill>
                  <a:srgbClr val="3F3F3F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400"/>
              <a:buChar char="▪"/>
              <a:defRPr>
                <a:solidFill>
                  <a:srgbClr val="3F3F3F"/>
                </a:solidFill>
              </a:defRPr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400"/>
              <a:buChar char="▪"/>
              <a:defRPr>
                <a:solidFill>
                  <a:srgbClr val="3F3F3F"/>
                </a:solidFill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cxnSp>
        <p:nvCxnSpPr>
          <p:cNvPr id="49" name="Google Shape;49;p8"/>
          <p:cNvCxnSpPr/>
          <p:nvPr/>
        </p:nvCxnSpPr>
        <p:spPr>
          <a:xfrm>
            <a:off x="285750" y="4952823"/>
            <a:ext cx="8571900" cy="0"/>
          </a:xfrm>
          <a:prstGeom prst="straightConnector1">
            <a:avLst/>
          </a:prstGeom>
          <a:noFill/>
          <a:ln cap="flat" cmpd="sng" w="7150">
            <a:solidFill>
              <a:srgbClr val="0020A5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0" name="Google Shape;50;p8"/>
          <p:cNvSpPr/>
          <p:nvPr/>
        </p:nvSpPr>
        <p:spPr>
          <a:xfrm>
            <a:off x="8182295" y="4781373"/>
            <a:ext cx="399900" cy="34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0020A5"/>
                </a:solidFill>
                <a:latin typeface="Anybody Light"/>
                <a:ea typeface="Anybody Light"/>
                <a:cs typeface="Anybody Light"/>
                <a:sym typeface="Anybody Light"/>
              </a:rPr>
              <a:t>‹#›</a:t>
            </a:fld>
            <a:endParaRPr b="0" i="0" sz="900" u="none" cap="none" strike="noStrike">
              <a:solidFill>
                <a:srgbClr val="0020A5"/>
              </a:solidFill>
              <a:latin typeface="Anybody Light"/>
              <a:ea typeface="Anybody Light"/>
              <a:cs typeface="Anybody Light"/>
              <a:sym typeface="Anybody Light"/>
            </a:endParaRPr>
          </a:p>
        </p:txBody>
      </p:sp>
      <p:sp>
        <p:nvSpPr>
          <p:cNvPr id="51" name="Google Shape;51;p8"/>
          <p:cNvSpPr txBox="1"/>
          <p:nvPr/>
        </p:nvSpPr>
        <p:spPr>
          <a:xfrm>
            <a:off x="519810" y="4848949"/>
            <a:ext cx="6048600" cy="207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011FA3"/>
                </a:solidFill>
                <a:latin typeface="Anybody Light"/>
                <a:ea typeface="Anybody Light"/>
                <a:cs typeface="Anybody Light"/>
                <a:sym typeface="Anybody Light"/>
              </a:rPr>
              <a:t>UNIVERSITY OF FLORIDA HERBERT WERTHEIM COLLEGE OF ENGINEERING</a:t>
            </a:r>
            <a:endParaRPr sz="1100"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>
  <p:cSld name="Blank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Google Shape;53;p9"/>
          <p:cNvCxnSpPr/>
          <p:nvPr/>
        </p:nvCxnSpPr>
        <p:spPr>
          <a:xfrm>
            <a:off x="285750" y="4952823"/>
            <a:ext cx="8571900" cy="0"/>
          </a:xfrm>
          <a:prstGeom prst="straightConnector1">
            <a:avLst/>
          </a:prstGeom>
          <a:noFill/>
          <a:ln cap="flat" cmpd="sng" w="7150">
            <a:solidFill>
              <a:srgbClr val="0020A5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4" name="Google Shape;54;p9"/>
          <p:cNvSpPr/>
          <p:nvPr/>
        </p:nvSpPr>
        <p:spPr>
          <a:xfrm>
            <a:off x="8182295" y="4781373"/>
            <a:ext cx="399900" cy="34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0020A5"/>
                </a:solidFill>
                <a:latin typeface="Anybody Light"/>
                <a:ea typeface="Anybody Light"/>
                <a:cs typeface="Anybody Light"/>
                <a:sym typeface="Anybody Light"/>
              </a:rPr>
              <a:t>‹#›</a:t>
            </a:fld>
            <a:endParaRPr b="0" i="0" sz="900" u="none" cap="none" strike="noStrike">
              <a:solidFill>
                <a:srgbClr val="0020A5"/>
              </a:solidFill>
              <a:latin typeface="Anybody Light"/>
              <a:ea typeface="Anybody Light"/>
              <a:cs typeface="Anybody Light"/>
              <a:sym typeface="Anybody Light"/>
            </a:endParaRPr>
          </a:p>
        </p:txBody>
      </p:sp>
      <p:sp>
        <p:nvSpPr>
          <p:cNvPr id="55" name="Google Shape;55;p9"/>
          <p:cNvSpPr txBox="1"/>
          <p:nvPr/>
        </p:nvSpPr>
        <p:spPr>
          <a:xfrm>
            <a:off x="519810" y="4848949"/>
            <a:ext cx="6048600" cy="207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011FA3"/>
                </a:solidFill>
                <a:latin typeface="Anybody Light"/>
                <a:ea typeface="Anybody Light"/>
                <a:cs typeface="Anybody Light"/>
                <a:sym typeface="Anybody Light"/>
              </a:rPr>
              <a:t>UNIVERSITY OF FLORIDA HERBERT WERTHEIM COLLEGE OF ENGINEERING</a:t>
            </a:r>
            <a:endParaRPr sz="1100"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ad Chart" showMasterSp="0">
  <p:cSld name="Quad Chart">
    <p:bg>
      <p:bgPr>
        <a:solidFill>
          <a:schemeClr val="lt1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/>
          <p:nvPr>
            <p:ph type="title"/>
          </p:nvPr>
        </p:nvSpPr>
        <p:spPr>
          <a:xfrm>
            <a:off x="710789" y="120322"/>
            <a:ext cx="8147100" cy="38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1FA3"/>
              </a:buClr>
              <a:buSzPts val="2700"/>
              <a:buFont typeface="Anybody"/>
              <a:buNone/>
              <a:defRPr b="1" i="0">
                <a:solidFill>
                  <a:srgbClr val="011FA3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285750" y="1045427"/>
            <a:ext cx="4138500" cy="15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68575" spcFirstLastPara="1" rIns="13700" wrap="square" tIns="34275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D7C24"/>
              </a:buClr>
              <a:buSzPts val="1800"/>
              <a:buChar char="▪"/>
              <a:defRPr sz="1800">
                <a:solidFill>
                  <a:srgbClr val="3F3F3F"/>
                </a:solidFill>
              </a:defRPr>
            </a:lvl1pPr>
            <a:lvl2pPr indent="-3238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500"/>
              <a:buChar char="▪"/>
              <a:defRPr sz="1500">
                <a:solidFill>
                  <a:srgbClr val="3F3F3F"/>
                </a:solidFill>
              </a:defRPr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400"/>
              <a:buChar char="▪"/>
              <a:defRPr sz="1400">
                <a:solidFill>
                  <a:srgbClr val="3F3F3F"/>
                </a:solidFill>
              </a:defRPr>
            </a:lvl3pPr>
            <a:lvl4pPr indent="-3048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200"/>
              <a:buChar char="▪"/>
              <a:defRPr sz="1200">
                <a:solidFill>
                  <a:srgbClr val="3F3F3F"/>
                </a:solidFill>
              </a:defRPr>
            </a:lvl4pPr>
            <a:lvl5pPr indent="-3048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200"/>
              <a:buChar char="▪"/>
              <a:defRPr sz="1200">
                <a:solidFill>
                  <a:srgbClr val="3F3F3F"/>
                </a:solidFill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9" name="Google Shape;59;p10"/>
          <p:cNvSpPr/>
          <p:nvPr/>
        </p:nvSpPr>
        <p:spPr>
          <a:xfrm>
            <a:off x="8541989" y="4781373"/>
            <a:ext cx="399900" cy="34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0020A5"/>
                </a:solidFill>
                <a:latin typeface="Anybody Light"/>
                <a:ea typeface="Anybody Light"/>
                <a:cs typeface="Anybody Light"/>
                <a:sym typeface="Anybody Light"/>
              </a:rPr>
              <a:t>‹#›</a:t>
            </a:fld>
            <a:endParaRPr b="0" i="0" sz="900" u="none" cap="none" strike="noStrike">
              <a:solidFill>
                <a:srgbClr val="0020A5"/>
              </a:solidFill>
              <a:latin typeface="Anybody Light"/>
              <a:ea typeface="Anybody Light"/>
              <a:cs typeface="Anybody Light"/>
              <a:sym typeface="Anybody Light"/>
            </a:endParaRPr>
          </a:p>
        </p:txBody>
      </p:sp>
      <p:sp>
        <p:nvSpPr>
          <p:cNvPr id="60" name="Google Shape;60;p10"/>
          <p:cNvSpPr txBox="1"/>
          <p:nvPr/>
        </p:nvSpPr>
        <p:spPr>
          <a:xfrm>
            <a:off x="328829" y="4868552"/>
            <a:ext cx="942000" cy="192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800" u="none" cap="none" strike="noStrike">
                <a:solidFill>
                  <a:srgbClr val="0020A5"/>
                </a:solidFill>
                <a:latin typeface="Anybody"/>
                <a:ea typeface="Anybody"/>
                <a:cs typeface="Anybody"/>
                <a:sym typeface="Anybody"/>
              </a:rPr>
              <a:t>CONTACT:</a:t>
            </a:r>
            <a:endParaRPr sz="1100"/>
          </a:p>
        </p:txBody>
      </p:sp>
      <p:cxnSp>
        <p:nvCxnSpPr>
          <p:cNvPr id="61" name="Google Shape;61;p10"/>
          <p:cNvCxnSpPr/>
          <p:nvPr/>
        </p:nvCxnSpPr>
        <p:spPr>
          <a:xfrm>
            <a:off x="285750" y="2708945"/>
            <a:ext cx="8571900" cy="0"/>
          </a:xfrm>
          <a:prstGeom prst="straightConnector1">
            <a:avLst/>
          </a:prstGeom>
          <a:noFill/>
          <a:ln cap="flat" cmpd="sng" w="7150">
            <a:solidFill>
              <a:srgbClr val="0020A5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62" name="Google Shape;62;p10"/>
          <p:cNvCxnSpPr/>
          <p:nvPr/>
        </p:nvCxnSpPr>
        <p:spPr>
          <a:xfrm rot="10800000">
            <a:off x="4572000" y="673693"/>
            <a:ext cx="0" cy="4010700"/>
          </a:xfrm>
          <a:prstGeom prst="straightConnector1">
            <a:avLst/>
          </a:prstGeom>
          <a:noFill/>
          <a:ln cap="flat" cmpd="sng" w="7150">
            <a:solidFill>
              <a:srgbClr val="0020A5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3" name="Google Shape;63;p10"/>
          <p:cNvSpPr txBox="1"/>
          <p:nvPr>
            <p:ph idx="2" type="body"/>
          </p:nvPr>
        </p:nvSpPr>
        <p:spPr>
          <a:xfrm>
            <a:off x="285749" y="707594"/>
            <a:ext cx="4138500" cy="3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b="1" sz="18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pic>
        <p:nvPicPr>
          <p:cNvPr id="64" name="Google Shape;64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28829" y="120325"/>
            <a:ext cx="381961" cy="38196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0"/>
          <p:cNvSpPr txBox="1"/>
          <p:nvPr>
            <p:ph idx="3" type="body"/>
          </p:nvPr>
        </p:nvSpPr>
        <p:spPr>
          <a:xfrm>
            <a:off x="1207918" y="4868552"/>
            <a:ext cx="6093900" cy="1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b="0" i="0" sz="9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4" type="body"/>
          </p:nvPr>
        </p:nvSpPr>
        <p:spPr>
          <a:xfrm>
            <a:off x="285750" y="3123611"/>
            <a:ext cx="4138500" cy="15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68575" spcFirstLastPara="1" rIns="13700" wrap="square" tIns="34275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D7C24"/>
              </a:buClr>
              <a:buSzPts val="1800"/>
              <a:buChar char="▪"/>
              <a:defRPr sz="1800">
                <a:solidFill>
                  <a:srgbClr val="3F3F3F"/>
                </a:solidFill>
              </a:defRPr>
            </a:lvl1pPr>
            <a:lvl2pPr indent="-3238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500"/>
              <a:buChar char="▪"/>
              <a:defRPr sz="1500">
                <a:solidFill>
                  <a:srgbClr val="3F3F3F"/>
                </a:solidFill>
              </a:defRPr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400"/>
              <a:buChar char="▪"/>
              <a:defRPr sz="1400">
                <a:solidFill>
                  <a:srgbClr val="3F3F3F"/>
                </a:solidFill>
              </a:defRPr>
            </a:lvl3pPr>
            <a:lvl4pPr indent="-3048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200"/>
              <a:buChar char="▪"/>
              <a:defRPr sz="1200">
                <a:solidFill>
                  <a:srgbClr val="3F3F3F"/>
                </a:solidFill>
              </a:defRPr>
            </a:lvl4pPr>
            <a:lvl5pPr indent="-3048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200"/>
              <a:buChar char="▪"/>
              <a:defRPr sz="1200">
                <a:solidFill>
                  <a:srgbClr val="3F3F3F"/>
                </a:solidFill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5" type="body"/>
          </p:nvPr>
        </p:nvSpPr>
        <p:spPr>
          <a:xfrm>
            <a:off x="285749" y="2785778"/>
            <a:ext cx="4138500" cy="3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b="1" sz="18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6" type="body"/>
          </p:nvPr>
        </p:nvSpPr>
        <p:spPr>
          <a:xfrm>
            <a:off x="4726132" y="3123611"/>
            <a:ext cx="4138500" cy="15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68575" spcFirstLastPara="1" rIns="13700" wrap="square" tIns="34275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D7C24"/>
              </a:buClr>
              <a:buSzPts val="1800"/>
              <a:buChar char="▪"/>
              <a:defRPr sz="1800">
                <a:solidFill>
                  <a:srgbClr val="3F3F3F"/>
                </a:solidFill>
              </a:defRPr>
            </a:lvl1pPr>
            <a:lvl2pPr indent="-3238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500"/>
              <a:buChar char="▪"/>
              <a:defRPr sz="1500">
                <a:solidFill>
                  <a:srgbClr val="3F3F3F"/>
                </a:solidFill>
              </a:defRPr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400"/>
              <a:buChar char="▪"/>
              <a:defRPr sz="1400">
                <a:solidFill>
                  <a:srgbClr val="3F3F3F"/>
                </a:solidFill>
              </a:defRPr>
            </a:lvl3pPr>
            <a:lvl4pPr indent="-3048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200"/>
              <a:buChar char="▪"/>
              <a:defRPr sz="1200">
                <a:solidFill>
                  <a:srgbClr val="3F3F3F"/>
                </a:solidFill>
              </a:defRPr>
            </a:lvl4pPr>
            <a:lvl5pPr indent="-3048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200"/>
              <a:buChar char="▪"/>
              <a:defRPr sz="1200">
                <a:solidFill>
                  <a:srgbClr val="3F3F3F"/>
                </a:solidFill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7" type="body"/>
          </p:nvPr>
        </p:nvSpPr>
        <p:spPr>
          <a:xfrm>
            <a:off x="4726131" y="2785778"/>
            <a:ext cx="4138500" cy="3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b="1" sz="18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0" name="Google Shape;70;p10"/>
          <p:cNvSpPr/>
          <p:nvPr>
            <p:ph idx="8" type="pic"/>
          </p:nvPr>
        </p:nvSpPr>
        <p:spPr>
          <a:xfrm>
            <a:off x="4725591" y="707231"/>
            <a:ext cx="4132800" cy="193110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10"/>
          <p:cNvSpPr txBox="1"/>
          <p:nvPr>
            <p:ph idx="9" type="body"/>
          </p:nvPr>
        </p:nvSpPr>
        <p:spPr>
          <a:xfrm>
            <a:off x="7301753" y="4868552"/>
            <a:ext cx="1130400" cy="196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sp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 b="1" i="0" sz="800">
                <a:solidFill>
                  <a:srgbClr val="0020A5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ad Chart for Planning">
  <p:cSld name="Quad Chart for Planning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1FA3"/>
              </a:buClr>
              <a:buSzPts val="2700"/>
              <a:buFont typeface="Anybody"/>
              <a:buNone/>
              <a:defRPr b="1" i="0">
                <a:latin typeface="Anybody"/>
                <a:ea typeface="Anybody"/>
                <a:cs typeface="Anybody"/>
                <a:sym typeface="Anybod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grpSp>
        <p:nvGrpSpPr>
          <p:cNvPr id="74" name="Google Shape;74;p11"/>
          <p:cNvGrpSpPr/>
          <p:nvPr/>
        </p:nvGrpSpPr>
        <p:grpSpPr>
          <a:xfrm>
            <a:off x="971292" y="953399"/>
            <a:ext cx="7200561" cy="3600244"/>
            <a:chOff x="609280" y="945242"/>
            <a:chExt cx="10973120" cy="5492363"/>
          </a:xfrm>
        </p:grpSpPr>
        <p:sp>
          <p:nvSpPr>
            <p:cNvPr id="75" name="Google Shape;75;p11"/>
            <p:cNvSpPr/>
            <p:nvPr/>
          </p:nvSpPr>
          <p:spPr>
            <a:xfrm>
              <a:off x="609280" y="945242"/>
              <a:ext cx="10972800" cy="5486400"/>
            </a:xfrm>
            <a:prstGeom prst="rect">
              <a:avLst/>
            </a:prstGeom>
            <a:solidFill>
              <a:schemeClr val="lt2"/>
            </a:solidFill>
            <a:ln cap="flat" cmpd="sng" w="21425">
              <a:solidFill>
                <a:srgbClr val="A5A5A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cxnSp>
          <p:nvCxnSpPr>
            <p:cNvPr id="76" name="Google Shape;76;p11"/>
            <p:cNvCxnSpPr/>
            <p:nvPr/>
          </p:nvCxnSpPr>
          <p:spPr>
            <a:xfrm>
              <a:off x="609600" y="3694405"/>
              <a:ext cx="10972800" cy="0"/>
            </a:xfrm>
            <a:prstGeom prst="straightConnector1">
              <a:avLst/>
            </a:prstGeom>
            <a:noFill/>
            <a:ln cap="flat" cmpd="sng" w="21425">
              <a:solidFill>
                <a:srgbClr val="A5A5A5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cxnSp>
          <p:nvCxnSpPr>
            <p:cNvPr id="77" name="Google Shape;77;p11"/>
            <p:cNvCxnSpPr/>
            <p:nvPr/>
          </p:nvCxnSpPr>
          <p:spPr>
            <a:xfrm>
              <a:off x="6096000" y="951205"/>
              <a:ext cx="0" cy="5486400"/>
            </a:xfrm>
            <a:prstGeom prst="straightConnector1">
              <a:avLst/>
            </a:prstGeom>
            <a:noFill/>
            <a:ln cap="flat" cmpd="sng" w="21425">
              <a:solidFill>
                <a:srgbClr val="A5A5A5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78" name="Google Shape;78;p11"/>
          <p:cNvSpPr txBox="1"/>
          <p:nvPr/>
        </p:nvSpPr>
        <p:spPr>
          <a:xfrm>
            <a:off x="971098" y="4549976"/>
            <a:ext cx="4968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7F7F7F"/>
                </a:solidFill>
                <a:latin typeface="IBM Plex Sans"/>
                <a:ea typeface="IBM Plex Sans"/>
                <a:cs typeface="IBM Plex Sans"/>
                <a:sym typeface="IBM Plex Sans"/>
              </a:rPr>
              <a:t>LOW</a:t>
            </a:r>
            <a:endParaRPr sz="1100"/>
          </a:p>
        </p:txBody>
      </p:sp>
      <p:sp>
        <p:nvSpPr>
          <p:cNvPr id="79" name="Google Shape;79;p11"/>
          <p:cNvSpPr txBox="1"/>
          <p:nvPr/>
        </p:nvSpPr>
        <p:spPr>
          <a:xfrm>
            <a:off x="7638267" y="4549976"/>
            <a:ext cx="5736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7F7F7F"/>
                </a:solidFill>
                <a:latin typeface="IBM Plex Sans"/>
                <a:ea typeface="IBM Plex Sans"/>
                <a:cs typeface="IBM Plex Sans"/>
                <a:sym typeface="IBM Plex Sans"/>
              </a:rPr>
              <a:t>HIGH</a:t>
            </a:r>
            <a:endParaRPr sz="1100"/>
          </a:p>
        </p:txBody>
      </p:sp>
      <p:sp>
        <p:nvSpPr>
          <p:cNvPr id="80" name="Google Shape;80;p11"/>
          <p:cNvSpPr txBox="1"/>
          <p:nvPr/>
        </p:nvSpPr>
        <p:spPr>
          <a:xfrm rot="-5400000">
            <a:off x="657252" y="967025"/>
            <a:ext cx="5736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7F7F7F"/>
                </a:solidFill>
                <a:latin typeface="IBM Plex Sans"/>
                <a:ea typeface="IBM Plex Sans"/>
                <a:cs typeface="IBM Plex Sans"/>
                <a:sym typeface="IBM Plex Sans"/>
              </a:rPr>
              <a:t>HIGH</a:t>
            </a:r>
            <a:endParaRPr sz="1100"/>
          </a:p>
        </p:txBody>
      </p:sp>
      <p:sp>
        <p:nvSpPr>
          <p:cNvPr id="81" name="Google Shape;81;p11"/>
          <p:cNvSpPr txBox="1"/>
          <p:nvPr/>
        </p:nvSpPr>
        <p:spPr>
          <a:xfrm rot="-5400000">
            <a:off x="695652" y="4038144"/>
            <a:ext cx="4968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7F7F7F"/>
                </a:solidFill>
                <a:latin typeface="IBM Plex Sans"/>
                <a:ea typeface="IBM Plex Sans"/>
                <a:cs typeface="IBM Plex Sans"/>
                <a:sym typeface="IBM Plex Sans"/>
              </a:rPr>
              <a:t>LOW</a:t>
            </a:r>
            <a:endParaRPr sz="1100"/>
          </a:p>
        </p:txBody>
      </p:sp>
      <p:sp>
        <p:nvSpPr>
          <p:cNvPr id="82" name="Google Shape;82;p11"/>
          <p:cNvSpPr txBox="1"/>
          <p:nvPr>
            <p:ph idx="1" type="body"/>
          </p:nvPr>
        </p:nvSpPr>
        <p:spPr>
          <a:xfrm>
            <a:off x="2690321" y="4557537"/>
            <a:ext cx="37626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sz="1500"/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3" name="Google Shape;83;p11"/>
          <p:cNvSpPr txBox="1"/>
          <p:nvPr>
            <p:ph idx="2" type="body"/>
          </p:nvPr>
        </p:nvSpPr>
        <p:spPr>
          <a:xfrm rot="-5400000">
            <a:off x="-423412" y="2623428"/>
            <a:ext cx="2511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sz="1500"/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4" name="Google Shape;84;p11"/>
          <p:cNvSpPr txBox="1"/>
          <p:nvPr>
            <p:ph idx="3" type="body"/>
          </p:nvPr>
        </p:nvSpPr>
        <p:spPr>
          <a:xfrm>
            <a:off x="970360" y="950118"/>
            <a:ext cx="3601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5" name="Google Shape;85;p11"/>
          <p:cNvSpPr txBox="1"/>
          <p:nvPr>
            <p:ph idx="4" type="body"/>
          </p:nvPr>
        </p:nvSpPr>
        <p:spPr>
          <a:xfrm>
            <a:off x="4560374" y="950118"/>
            <a:ext cx="3601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6" name="Google Shape;86;p11"/>
          <p:cNvSpPr txBox="1"/>
          <p:nvPr>
            <p:ph idx="5" type="body"/>
          </p:nvPr>
        </p:nvSpPr>
        <p:spPr>
          <a:xfrm>
            <a:off x="970360" y="4271775"/>
            <a:ext cx="3601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7" name="Google Shape;87;p11"/>
          <p:cNvSpPr txBox="1"/>
          <p:nvPr>
            <p:ph idx="6" type="body"/>
          </p:nvPr>
        </p:nvSpPr>
        <p:spPr>
          <a:xfrm>
            <a:off x="4560374" y="4271775"/>
            <a:ext cx="3601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 Layer Stack" showMasterSp="0">
  <p:cSld name="5 Layer Stack">
    <p:bg>
      <p:bgPr>
        <a:solidFill>
          <a:schemeClr val="lt1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2"/>
          <p:cNvSpPr txBox="1"/>
          <p:nvPr>
            <p:ph type="title"/>
          </p:nvPr>
        </p:nvSpPr>
        <p:spPr>
          <a:xfrm>
            <a:off x="3867334" y="836915"/>
            <a:ext cx="50631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1FA3"/>
              </a:buClr>
              <a:buSzPts val="2700"/>
              <a:buFont typeface="Anybody"/>
              <a:buNone/>
              <a:defRPr b="1" i="0">
                <a:solidFill>
                  <a:srgbClr val="011FA3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cxnSp>
        <p:nvCxnSpPr>
          <p:cNvPr id="90" name="Google Shape;90;p12"/>
          <p:cNvCxnSpPr/>
          <p:nvPr/>
        </p:nvCxnSpPr>
        <p:spPr>
          <a:xfrm>
            <a:off x="285750" y="4952823"/>
            <a:ext cx="8571900" cy="0"/>
          </a:xfrm>
          <a:prstGeom prst="straightConnector1">
            <a:avLst/>
          </a:prstGeom>
          <a:noFill/>
          <a:ln cap="flat" cmpd="sng" w="7150">
            <a:solidFill>
              <a:srgbClr val="0020A5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1" name="Google Shape;91;p12"/>
          <p:cNvSpPr/>
          <p:nvPr/>
        </p:nvSpPr>
        <p:spPr>
          <a:xfrm>
            <a:off x="8182295" y="4781373"/>
            <a:ext cx="399900" cy="34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0020A5"/>
                </a:solidFill>
                <a:latin typeface="Anybody Light"/>
                <a:ea typeface="Anybody Light"/>
                <a:cs typeface="Anybody Light"/>
                <a:sym typeface="Anybody Light"/>
              </a:rPr>
              <a:t>‹#›</a:t>
            </a:fld>
            <a:endParaRPr b="0" i="0" sz="900" u="none" cap="none" strike="noStrike">
              <a:solidFill>
                <a:srgbClr val="0020A5"/>
              </a:solidFill>
              <a:latin typeface="Anybody Light"/>
              <a:ea typeface="Anybody Light"/>
              <a:cs typeface="Anybody Light"/>
              <a:sym typeface="Anybody Light"/>
            </a:endParaRPr>
          </a:p>
        </p:txBody>
      </p:sp>
      <p:sp>
        <p:nvSpPr>
          <p:cNvPr id="92" name="Google Shape;92;p12"/>
          <p:cNvSpPr/>
          <p:nvPr/>
        </p:nvSpPr>
        <p:spPr>
          <a:xfrm>
            <a:off x="285750" y="2853310"/>
            <a:ext cx="3254400" cy="1213800"/>
          </a:xfrm>
          <a:prstGeom prst="cube">
            <a:avLst>
              <a:gd fmla="val 85739" name="adj"/>
            </a:avLst>
          </a:prstGeom>
          <a:solidFill>
            <a:srgbClr val="E4A335">
              <a:alpha val="92157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93" name="Google Shape;93;p12"/>
          <p:cNvSpPr txBox="1"/>
          <p:nvPr>
            <p:ph idx="1" type="body"/>
          </p:nvPr>
        </p:nvSpPr>
        <p:spPr>
          <a:xfrm>
            <a:off x="3867335" y="3732734"/>
            <a:ext cx="49905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4" name="Google Shape;94;p12"/>
          <p:cNvSpPr/>
          <p:nvPr/>
        </p:nvSpPr>
        <p:spPr>
          <a:xfrm>
            <a:off x="285750" y="2342590"/>
            <a:ext cx="3254400" cy="1213800"/>
          </a:xfrm>
          <a:prstGeom prst="cube">
            <a:avLst>
              <a:gd fmla="val 85739" name="adj"/>
            </a:avLst>
          </a:prstGeom>
          <a:solidFill>
            <a:srgbClr val="E5972F">
              <a:alpha val="92157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95" name="Google Shape;95;p12"/>
          <p:cNvSpPr txBox="1"/>
          <p:nvPr>
            <p:ph idx="2" type="body"/>
          </p:nvPr>
        </p:nvSpPr>
        <p:spPr>
          <a:xfrm>
            <a:off x="3867335" y="3223576"/>
            <a:ext cx="49905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6" name="Google Shape;96;p12"/>
          <p:cNvSpPr/>
          <p:nvPr/>
        </p:nvSpPr>
        <p:spPr>
          <a:xfrm>
            <a:off x="285750" y="1846794"/>
            <a:ext cx="3254400" cy="1213800"/>
          </a:xfrm>
          <a:prstGeom prst="cube">
            <a:avLst>
              <a:gd fmla="val 85739" name="adj"/>
            </a:avLst>
          </a:prstGeom>
          <a:solidFill>
            <a:srgbClr val="E88B2A">
              <a:alpha val="92157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97" name="Google Shape;97;p12"/>
          <p:cNvSpPr txBox="1"/>
          <p:nvPr>
            <p:ph idx="3" type="body"/>
          </p:nvPr>
        </p:nvSpPr>
        <p:spPr>
          <a:xfrm>
            <a:off x="3867335" y="2727780"/>
            <a:ext cx="49905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8" name="Google Shape;98;p12"/>
          <p:cNvSpPr/>
          <p:nvPr/>
        </p:nvSpPr>
        <p:spPr>
          <a:xfrm>
            <a:off x="285750" y="1342465"/>
            <a:ext cx="3254400" cy="1213800"/>
          </a:xfrm>
          <a:prstGeom prst="cube">
            <a:avLst>
              <a:gd fmla="val 85739" name="adj"/>
            </a:avLst>
          </a:prstGeom>
          <a:solidFill>
            <a:srgbClr val="EA8426">
              <a:alpha val="92157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99" name="Google Shape;99;p12"/>
          <p:cNvSpPr txBox="1"/>
          <p:nvPr>
            <p:ph idx="4" type="body"/>
          </p:nvPr>
        </p:nvSpPr>
        <p:spPr>
          <a:xfrm>
            <a:off x="3867335" y="2223451"/>
            <a:ext cx="49905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0" name="Google Shape;100;p12"/>
          <p:cNvSpPr/>
          <p:nvPr/>
        </p:nvSpPr>
        <p:spPr>
          <a:xfrm>
            <a:off x="285750" y="840021"/>
            <a:ext cx="3254400" cy="1213800"/>
          </a:xfrm>
          <a:prstGeom prst="cube">
            <a:avLst>
              <a:gd fmla="val 85739" name="adj"/>
            </a:avLst>
          </a:prstGeom>
          <a:solidFill>
            <a:srgbClr val="ED7E24">
              <a:alpha val="92157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01" name="Google Shape;101;p12"/>
          <p:cNvSpPr txBox="1"/>
          <p:nvPr>
            <p:ph idx="5" type="body"/>
          </p:nvPr>
        </p:nvSpPr>
        <p:spPr>
          <a:xfrm>
            <a:off x="3867335" y="1721007"/>
            <a:ext cx="49905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cxnSp>
        <p:nvCxnSpPr>
          <p:cNvPr id="102" name="Google Shape;102;p12"/>
          <p:cNvCxnSpPr>
            <a:stCxn id="100" idx="4"/>
            <a:endCxn id="101" idx="1"/>
          </p:cNvCxnSpPr>
          <p:nvPr/>
        </p:nvCxnSpPr>
        <p:spPr>
          <a:xfrm>
            <a:off x="2499450" y="1967271"/>
            <a:ext cx="1368000" cy="1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3" name="Google Shape;103;p12"/>
          <p:cNvCxnSpPr>
            <a:stCxn id="98" idx="4"/>
            <a:endCxn id="99" idx="1"/>
          </p:cNvCxnSpPr>
          <p:nvPr/>
        </p:nvCxnSpPr>
        <p:spPr>
          <a:xfrm>
            <a:off x="2499450" y="2469715"/>
            <a:ext cx="1368000" cy="1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4" name="Google Shape;104;p12"/>
          <p:cNvCxnSpPr>
            <a:stCxn id="96" idx="4"/>
            <a:endCxn id="97" idx="1"/>
          </p:cNvCxnSpPr>
          <p:nvPr/>
        </p:nvCxnSpPr>
        <p:spPr>
          <a:xfrm>
            <a:off x="2499450" y="2974044"/>
            <a:ext cx="1368000" cy="1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5" name="Google Shape;105;p12"/>
          <p:cNvCxnSpPr>
            <a:stCxn id="94" idx="4"/>
            <a:endCxn id="95" idx="1"/>
          </p:cNvCxnSpPr>
          <p:nvPr/>
        </p:nvCxnSpPr>
        <p:spPr>
          <a:xfrm>
            <a:off x="2499450" y="3469840"/>
            <a:ext cx="1368000" cy="1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6" name="Google Shape;106;p12"/>
          <p:cNvCxnSpPr>
            <a:stCxn id="92" idx="4"/>
            <a:endCxn id="93" idx="1"/>
          </p:cNvCxnSpPr>
          <p:nvPr/>
        </p:nvCxnSpPr>
        <p:spPr>
          <a:xfrm>
            <a:off x="2499450" y="3980560"/>
            <a:ext cx="1368000" cy="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7" name="Google Shape;107;p12"/>
          <p:cNvSpPr txBox="1"/>
          <p:nvPr/>
        </p:nvSpPr>
        <p:spPr>
          <a:xfrm>
            <a:off x="519810" y="4848949"/>
            <a:ext cx="6048600" cy="207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011FA3"/>
                </a:solidFill>
                <a:latin typeface="Anybody Light"/>
                <a:ea typeface="Anybody Light"/>
                <a:cs typeface="Anybody Light"/>
                <a:sym typeface="Anybody Light"/>
              </a:rPr>
              <a:t>UNIVERSITY OF FLORIDA HERBERT WERTHEIM COLLEGE OF ENGINEERING</a:t>
            </a:r>
            <a:endParaRPr sz="1100"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 Layer Stack" showMasterSp="0">
  <p:cSld name="7 Layer Stack">
    <p:bg>
      <p:bgPr>
        <a:solidFill>
          <a:schemeClr val="lt1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 txBox="1"/>
          <p:nvPr>
            <p:ph idx="1" type="body"/>
          </p:nvPr>
        </p:nvSpPr>
        <p:spPr>
          <a:xfrm>
            <a:off x="3867333" y="304016"/>
            <a:ext cx="4990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b="1" i="0" sz="1800">
                <a:solidFill>
                  <a:srgbClr val="011FA3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0" name="Google Shape;110;p13"/>
          <p:cNvSpPr/>
          <p:nvPr/>
        </p:nvSpPr>
        <p:spPr>
          <a:xfrm>
            <a:off x="285750" y="3359901"/>
            <a:ext cx="3254400" cy="1213800"/>
          </a:xfrm>
          <a:prstGeom prst="cube">
            <a:avLst>
              <a:gd fmla="val 85739" name="adj"/>
            </a:avLst>
          </a:prstGeom>
          <a:solidFill>
            <a:srgbClr val="E39F33">
              <a:alpha val="92157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11" name="Google Shape;111;p13"/>
          <p:cNvSpPr txBox="1"/>
          <p:nvPr>
            <p:ph idx="2" type="body"/>
          </p:nvPr>
        </p:nvSpPr>
        <p:spPr>
          <a:xfrm>
            <a:off x="3867335" y="4239326"/>
            <a:ext cx="49905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2" name="Google Shape;112;p13"/>
          <p:cNvSpPr/>
          <p:nvPr/>
        </p:nvSpPr>
        <p:spPr>
          <a:xfrm>
            <a:off x="285750" y="2849181"/>
            <a:ext cx="3254400" cy="1213800"/>
          </a:xfrm>
          <a:prstGeom prst="cube">
            <a:avLst>
              <a:gd fmla="val 85739" name="adj"/>
            </a:avLst>
          </a:prstGeom>
          <a:solidFill>
            <a:srgbClr val="E59930">
              <a:alpha val="92157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13" name="Google Shape;113;p13"/>
          <p:cNvSpPr txBox="1"/>
          <p:nvPr>
            <p:ph idx="3" type="body"/>
          </p:nvPr>
        </p:nvSpPr>
        <p:spPr>
          <a:xfrm>
            <a:off x="3867335" y="3730167"/>
            <a:ext cx="49905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4" name="Google Shape;114;p13"/>
          <p:cNvSpPr/>
          <p:nvPr/>
        </p:nvSpPr>
        <p:spPr>
          <a:xfrm>
            <a:off x="285750" y="2353385"/>
            <a:ext cx="3254400" cy="1213800"/>
          </a:xfrm>
          <a:prstGeom prst="cube">
            <a:avLst>
              <a:gd fmla="val 85739" name="adj"/>
            </a:avLst>
          </a:prstGeom>
          <a:solidFill>
            <a:srgbClr val="E7932D">
              <a:alpha val="92157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15" name="Google Shape;115;p13"/>
          <p:cNvSpPr txBox="1"/>
          <p:nvPr>
            <p:ph idx="4" type="body"/>
          </p:nvPr>
        </p:nvSpPr>
        <p:spPr>
          <a:xfrm>
            <a:off x="3867335" y="3234371"/>
            <a:ext cx="49905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6" name="Google Shape;116;p13"/>
          <p:cNvSpPr/>
          <p:nvPr/>
        </p:nvSpPr>
        <p:spPr>
          <a:xfrm>
            <a:off x="285750" y="1849056"/>
            <a:ext cx="3254400" cy="1213800"/>
          </a:xfrm>
          <a:prstGeom prst="cube">
            <a:avLst>
              <a:gd fmla="val 85739" name="adj"/>
            </a:avLst>
          </a:prstGeom>
          <a:solidFill>
            <a:srgbClr val="EA8426">
              <a:alpha val="92157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17" name="Google Shape;117;p13"/>
          <p:cNvSpPr txBox="1"/>
          <p:nvPr>
            <p:ph idx="5" type="body"/>
          </p:nvPr>
        </p:nvSpPr>
        <p:spPr>
          <a:xfrm>
            <a:off x="3867335" y="2730042"/>
            <a:ext cx="49905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8" name="Google Shape;118;p13"/>
          <p:cNvSpPr/>
          <p:nvPr/>
        </p:nvSpPr>
        <p:spPr>
          <a:xfrm>
            <a:off x="285750" y="1346612"/>
            <a:ext cx="3254400" cy="1213800"/>
          </a:xfrm>
          <a:prstGeom prst="cube">
            <a:avLst>
              <a:gd fmla="val 85739" name="adj"/>
            </a:avLst>
          </a:prstGeom>
          <a:solidFill>
            <a:srgbClr val="E98827">
              <a:alpha val="92157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19" name="Google Shape;119;p13"/>
          <p:cNvSpPr txBox="1"/>
          <p:nvPr>
            <p:ph idx="6" type="body"/>
          </p:nvPr>
        </p:nvSpPr>
        <p:spPr>
          <a:xfrm>
            <a:off x="3867335" y="2227598"/>
            <a:ext cx="49905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cxnSp>
        <p:nvCxnSpPr>
          <p:cNvPr id="120" name="Google Shape;120;p13"/>
          <p:cNvCxnSpPr>
            <a:stCxn id="118" idx="4"/>
            <a:endCxn id="119" idx="1"/>
          </p:cNvCxnSpPr>
          <p:nvPr/>
        </p:nvCxnSpPr>
        <p:spPr>
          <a:xfrm>
            <a:off x="2499450" y="2473862"/>
            <a:ext cx="1368000" cy="1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21" name="Google Shape;121;p13"/>
          <p:cNvCxnSpPr>
            <a:stCxn id="116" idx="4"/>
            <a:endCxn id="117" idx="1"/>
          </p:cNvCxnSpPr>
          <p:nvPr/>
        </p:nvCxnSpPr>
        <p:spPr>
          <a:xfrm>
            <a:off x="2499450" y="2976306"/>
            <a:ext cx="1368000" cy="1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22" name="Google Shape;122;p13"/>
          <p:cNvCxnSpPr>
            <a:stCxn id="114" idx="4"/>
            <a:endCxn id="115" idx="1"/>
          </p:cNvCxnSpPr>
          <p:nvPr/>
        </p:nvCxnSpPr>
        <p:spPr>
          <a:xfrm>
            <a:off x="2499450" y="3480635"/>
            <a:ext cx="1368000" cy="1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23" name="Google Shape;123;p13"/>
          <p:cNvCxnSpPr>
            <a:stCxn id="112" idx="4"/>
            <a:endCxn id="113" idx="1"/>
          </p:cNvCxnSpPr>
          <p:nvPr/>
        </p:nvCxnSpPr>
        <p:spPr>
          <a:xfrm>
            <a:off x="2499450" y="3976431"/>
            <a:ext cx="1368000" cy="1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24" name="Google Shape;124;p13"/>
          <p:cNvCxnSpPr>
            <a:stCxn id="110" idx="4"/>
            <a:endCxn id="111" idx="1"/>
          </p:cNvCxnSpPr>
          <p:nvPr/>
        </p:nvCxnSpPr>
        <p:spPr>
          <a:xfrm>
            <a:off x="2499450" y="4487151"/>
            <a:ext cx="1368000" cy="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25" name="Google Shape;125;p13"/>
          <p:cNvSpPr/>
          <p:nvPr/>
        </p:nvSpPr>
        <p:spPr>
          <a:xfrm>
            <a:off x="285750" y="849333"/>
            <a:ext cx="3254400" cy="1213800"/>
          </a:xfrm>
          <a:prstGeom prst="cube">
            <a:avLst>
              <a:gd fmla="val 85739" name="adj"/>
            </a:avLst>
          </a:prstGeom>
          <a:solidFill>
            <a:srgbClr val="EB8326">
              <a:alpha val="92157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26" name="Google Shape;126;p13"/>
          <p:cNvSpPr txBox="1"/>
          <p:nvPr>
            <p:ph idx="7" type="body"/>
          </p:nvPr>
        </p:nvSpPr>
        <p:spPr>
          <a:xfrm>
            <a:off x="3867335" y="1730319"/>
            <a:ext cx="49905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7" name="Google Shape;127;p13"/>
          <p:cNvSpPr/>
          <p:nvPr/>
        </p:nvSpPr>
        <p:spPr>
          <a:xfrm>
            <a:off x="285750" y="346889"/>
            <a:ext cx="3254400" cy="1213800"/>
          </a:xfrm>
          <a:prstGeom prst="cube">
            <a:avLst>
              <a:gd fmla="val 85739" name="adj"/>
            </a:avLst>
          </a:prstGeom>
          <a:solidFill>
            <a:srgbClr val="ED7C24">
              <a:alpha val="92157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28" name="Google Shape;128;p13"/>
          <p:cNvSpPr txBox="1"/>
          <p:nvPr>
            <p:ph idx="8" type="body"/>
          </p:nvPr>
        </p:nvSpPr>
        <p:spPr>
          <a:xfrm>
            <a:off x="3867335" y="1227875"/>
            <a:ext cx="49905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cxnSp>
        <p:nvCxnSpPr>
          <p:cNvPr id="129" name="Google Shape;129;p13"/>
          <p:cNvCxnSpPr>
            <a:stCxn id="127" idx="4"/>
            <a:endCxn id="128" idx="1"/>
          </p:cNvCxnSpPr>
          <p:nvPr/>
        </p:nvCxnSpPr>
        <p:spPr>
          <a:xfrm>
            <a:off x="2499450" y="1474139"/>
            <a:ext cx="1368000" cy="1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30" name="Google Shape;130;p13"/>
          <p:cNvCxnSpPr>
            <a:stCxn id="125" idx="4"/>
            <a:endCxn id="126" idx="1"/>
          </p:cNvCxnSpPr>
          <p:nvPr/>
        </p:nvCxnSpPr>
        <p:spPr>
          <a:xfrm>
            <a:off x="2499450" y="1976583"/>
            <a:ext cx="1368000" cy="1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31" name="Google Shape;131;p13"/>
          <p:cNvCxnSpPr/>
          <p:nvPr/>
        </p:nvCxnSpPr>
        <p:spPr>
          <a:xfrm>
            <a:off x="285750" y="4952823"/>
            <a:ext cx="8571900" cy="0"/>
          </a:xfrm>
          <a:prstGeom prst="straightConnector1">
            <a:avLst/>
          </a:prstGeom>
          <a:noFill/>
          <a:ln cap="flat" cmpd="sng" w="7150">
            <a:solidFill>
              <a:srgbClr val="0020A5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32" name="Google Shape;132;p13"/>
          <p:cNvSpPr/>
          <p:nvPr/>
        </p:nvSpPr>
        <p:spPr>
          <a:xfrm>
            <a:off x="8182295" y="4781373"/>
            <a:ext cx="399900" cy="34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0020A5"/>
                </a:solidFill>
                <a:latin typeface="Anybody Light"/>
                <a:ea typeface="Anybody Light"/>
                <a:cs typeface="Anybody Light"/>
                <a:sym typeface="Anybody Light"/>
              </a:rPr>
              <a:t>‹#›</a:t>
            </a:fld>
            <a:endParaRPr b="0" i="0" sz="900" u="none" cap="none" strike="noStrike">
              <a:solidFill>
                <a:srgbClr val="0020A5"/>
              </a:solidFill>
              <a:latin typeface="Anybody Light"/>
              <a:ea typeface="Anybody Light"/>
              <a:cs typeface="Anybody Light"/>
              <a:sym typeface="Anybody Light"/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519810" y="4848949"/>
            <a:ext cx="6048600" cy="207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011FA3"/>
                </a:solidFill>
                <a:latin typeface="Anybody Light"/>
                <a:ea typeface="Anybody Light"/>
                <a:cs typeface="Anybody Light"/>
                <a:sym typeface="Anybody Light"/>
              </a:rPr>
              <a:t>UNIVERSITY OF FLORIDA HERBERT WERTHEIM COLLEGE OF ENGINEERING</a:t>
            </a:r>
            <a:endParaRPr sz="1100"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X at a Glance">
  <p:cSld name="X at a Glance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4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1FA3"/>
              </a:buClr>
              <a:buSzPts val="2700"/>
              <a:buFont typeface="Anybody"/>
              <a:buNone/>
              <a:defRPr b="1" i="0">
                <a:latin typeface="Anybody"/>
                <a:ea typeface="Anybody"/>
                <a:cs typeface="Anybody"/>
                <a:sym typeface="Anybod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grpSp>
        <p:nvGrpSpPr>
          <p:cNvPr id="136" name="Google Shape;136;p14"/>
          <p:cNvGrpSpPr/>
          <p:nvPr/>
        </p:nvGrpSpPr>
        <p:grpSpPr>
          <a:xfrm>
            <a:off x="276962" y="844061"/>
            <a:ext cx="8570954" cy="3745523"/>
            <a:chOff x="184638" y="1125415"/>
            <a:chExt cx="12007500" cy="4994031"/>
          </a:xfrm>
        </p:grpSpPr>
        <p:cxnSp>
          <p:nvCxnSpPr>
            <p:cNvPr id="137" name="Google Shape;137;p14"/>
            <p:cNvCxnSpPr/>
            <p:nvPr/>
          </p:nvCxnSpPr>
          <p:spPr>
            <a:xfrm>
              <a:off x="184638" y="2790092"/>
              <a:ext cx="12007500" cy="0"/>
            </a:xfrm>
            <a:prstGeom prst="straightConnector1">
              <a:avLst/>
            </a:prstGeom>
            <a:noFill/>
            <a:ln cap="flat" cmpd="sng" w="715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38" name="Google Shape;138;p14"/>
            <p:cNvCxnSpPr/>
            <p:nvPr/>
          </p:nvCxnSpPr>
          <p:spPr>
            <a:xfrm>
              <a:off x="184638" y="1125415"/>
              <a:ext cx="12007500" cy="0"/>
            </a:xfrm>
            <a:prstGeom prst="straightConnector1">
              <a:avLst/>
            </a:prstGeom>
            <a:noFill/>
            <a:ln cap="flat" cmpd="sng" w="715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39" name="Google Shape;139;p14"/>
            <p:cNvCxnSpPr/>
            <p:nvPr/>
          </p:nvCxnSpPr>
          <p:spPr>
            <a:xfrm>
              <a:off x="184638" y="6119446"/>
              <a:ext cx="12007500" cy="0"/>
            </a:xfrm>
            <a:prstGeom prst="straightConnector1">
              <a:avLst/>
            </a:prstGeom>
            <a:noFill/>
            <a:ln cap="flat" cmpd="sng" w="715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40" name="Google Shape;140;p14"/>
            <p:cNvCxnSpPr/>
            <p:nvPr/>
          </p:nvCxnSpPr>
          <p:spPr>
            <a:xfrm>
              <a:off x="184638" y="4454769"/>
              <a:ext cx="12007500" cy="0"/>
            </a:xfrm>
            <a:prstGeom prst="straightConnector1">
              <a:avLst/>
            </a:prstGeom>
            <a:noFill/>
            <a:ln cap="flat" cmpd="sng" w="715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cxnSp>
        <p:nvCxnSpPr>
          <p:cNvPr id="141" name="Google Shape;141;p14"/>
          <p:cNvCxnSpPr/>
          <p:nvPr/>
        </p:nvCxnSpPr>
        <p:spPr>
          <a:xfrm rot="10800000">
            <a:off x="8592283" y="718881"/>
            <a:ext cx="0" cy="3989400"/>
          </a:xfrm>
          <a:prstGeom prst="straightConnector1">
            <a:avLst/>
          </a:prstGeom>
          <a:noFill/>
          <a:ln cap="flat" cmpd="sng" w="7150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42" name="Google Shape;142;p14"/>
          <p:cNvCxnSpPr/>
          <p:nvPr/>
        </p:nvCxnSpPr>
        <p:spPr>
          <a:xfrm rot="10800000">
            <a:off x="5897440" y="718881"/>
            <a:ext cx="0" cy="3989400"/>
          </a:xfrm>
          <a:prstGeom prst="straightConnector1">
            <a:avLst/>
          </a:prstGeom>
          <a:noFill/>
          <a:ln cap="flat" cmpd="sng" w="7150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43" name="Google Shape;143;p14"/>
          <p:cNvCxnSpPr/>
          <p:nvPr/>
        </p:nvCxnSpPr>
        <p:spPr>
          <a:xfrm rot="10800000">
            <a:off x="3202598" y="718881"/>
            <a:ext cx="0" cy="3989400"/>
          </a:xfrm>
          <a:prstGeom prst="straightConnector1">
            <a:avLst/>
          </a:prstGeom>
          <a:noFill/>
          <a:ln cap="flat" cmpd="sng" w="7150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44" name="Google Shape;144;p14"/>
          <p:cNvCxnSpPr/>
          <p:nvPr/>
        </p:nvCxnSpPr>
        <p:spPr>
          <a:xfrm rot="10800000">
            <a:off x="507755" y="718881"/>
            <a:ext cx="0" cy="3989400"/>
          </a:xfrm>
          <a:prstGeom prst="straightConnector1">
            <a:avLst/>
          </a:prstGeom>
          <a:noFill/>
          <a:ln cap="flat" cmpd="sng" w="7150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45" name="Google Shape;145;p14"/>
          <p:cNvSpPr txBox="1"/>
          <p:nvPr>
            <p:ph idx="1" type="body"/>
          </p:nvPr>
        </p:nvSpPr>
        <p:spPr>
          <a:xfrm>
            <a:off x="507206" y="844154"/>
            <a:ext cx="2695500" cy="12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205725" spcFirstLastPara="1" rIns="205725" wrap="square" tIns="20572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b="0" i="0" sz="1500">
                <a:latin typeface="IBM Plex Sans"/>
                <a:ea typeface="IBM Plex Sans"/>
                <a:cs typeface="IBM Plex Sans"/>
                <a:sym typeface="IBM Plex Sans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6" name="Google Shape;146;p14"/>
          <p:cNvSpPr txBox="1"/>
          <p:nvPr>
            <p:ph idx="2" type="body"/>
          </p:nvPr>
        </p:nvSpPr>
        <p:spPr>
          <a:xfrm>
            <a:off x="3202559" y="844154"/>
            <a:ext cx="2695500" cy="12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205725" spcFirstLastPara="1" rIns="205725" wrap="square" tIns="20572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b="0" i="0" sz="1500">
                <a:latin typeface="IBM Plex Sans"/>
                <a:ea typeface="IBM Plex Sans"/>
                <a:cs typeface="IBM Plex Sans"/>
                <a:sym typeface="IBM Plex Sans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7" name="Google Shape;147;p14"/>
          <p:cNvSpPr txBox="1"/>
          <p:nvPr>
            <p:ph idx="3" type="body"/>
          </p:nvPr>
        </p:nvSpPr>
        <p:spPr>
          <a:xfrm>
            <a:off x="5905887" y="844154"/>
            <a:ext cx="2695500" cy="12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205725" spcFirstLastPara="1" rIns="205725" wrap="square" tIns="20572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b="0" i="0" sz="1500">
                <a:latin typeface="IBM Plex Sans"/>
                <a:ea typeface="IBM Plex Sans"/>
                <a:cs typeface="IBM Plex Sans"/>
                <a:sym typeface="IBM Plex Sans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8" name="Google Shape;148;p14"/>
          <p:cNvSpPr txBox="1"/>
          <p:nvPr>
            <p:ph idx="4" type="body"/>
          </p:nvPr>
        </p:nvSpPr>
        <p:spPr>
          <a:xfrm>
            <a:off x="507206" y="2095104"/>
            <a:ext cx="2695500" cy="12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205725" spcFirstLastPara="1" rIns="205725" wrap="square" tIns="20572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b="0" i="0" sz="1500">
                <a:latin typeface="IBM Plex Sans"/>
                <a:ea typeface="IBM Plex Sans"/>
                <a:cs typeface="IBM Plex Sans"/>
                <a:sym typeface="IBM Plex Sans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9" name="Google Shape;149;p14"/>
          <p:cNvSpPr txBox="1"/>
          <p:nvPr>
            <p:ph idx="5" type="body"/>
          </p:nvPr>
        </p:nvSpPr>
        <p:spPr>
          <a:xfrm>
            <a:off x="3202559" y="2095104"/>
            <a:ext cx="2695500" cy="12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205725" spcFirstLastPara="1" rIns="205725" wrap="square" tIns="20572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b="0" i="0" sz="1500">
                <a:latin typeface="IBM Plex Sans"/>
                <a:ea typeface="IBM Plex Sans"/>
                <a:cs typeface="IBM Plex Sans"/>
                <a:sym typeface="IBM Plex Sans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0" name="Google Shape;150;p14"/>
          <p:cNvSpPr txBox="1"/>
          <p:nvPr>
            <p:ph idx="6" type="body"/>
          </p:nvPr>
        </p:nvSpPr>
        <p:spPr>
          <a:xfrm>
            <a:off x="5905887" y="2095104"/>
            <a:ext cx="2695500" cy="12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205725" spcFirstLastPara="1" rIns="205725" wrap="square" tIns="20572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b="0" i="0" sz="1500">
                <a:latin typeface="IBM Plex Sans"/>
                <a:ea typeface="IBM Plex Sans"/>
                <a:cs typeface="IBM Plex Sans"/>
                <a:sym typeface="IBM Plex Sans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1" name="Google Shape;151;p14"/>
          <p:cNvSpPr txBox="1"/>
          <p:nvPr>
            <p:ph idx="7" type="body"/>
          </p:nvPr>
        </p:nvSpPr>
        <p:spPr>
          <a:xfrm>
            <a:off x="507206" y="3346054"/>
            <a:ext cx="2695500" cy="12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205725" spcFirstLastPara="1" rIns="205725" wrap="square" tIns="20572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b="0" i="0" sz="1500">
                <a:latin typeface="IBM Plex Sans"/>
                <a:ea typeface="IBM Plex Sans"/>
                <a:cs typeface="IBM Plex Sans"/>
                <a:sym typeface="IBM Plex Sans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2" name="Google Shape;152;p14"/>
          <p:cNvSpPr txBox="1"/>
          <p:nvPr>
            <p:ph idx="8" type="body"/>
          </p:nvPr>
        </p:nvSpPr>
        <p:spPr>
          <a:xfrm>
            <a:off x="3202559" y="3346054"/>
            <a:ext cx="2695500" cy="12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205725" spcFirstLastPara="1" rIns="205725" wrap="square" tIns="20572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b="0" i="0" sz="1500">
                <a:latin typeface="IBM Plex Sans"/>
                <a:ea typeface="IBM Plex Sans"/>
                <a:cs typeface="IBM Plex Sans"/>
                <a:sym typeface="IBM Plex Sans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3" name="Google Shape;153;p14"/>
          <p:cNvSpPr txBox="1"/>
          <p:nvPr>
            <p:ph idx="9" type="body"/>
          </p:nvPr>
        </p:nvSpPr>
        <p:spPr>
          <a:xfrm>
            <a:off x="5905887" y="3346054"/>
            <a:ext cx="2695500" cy="124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5725" lIns="205725" spcFirstLastPara="1" rIns="205725" wrap="square" tIns="20572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b="0" i="0" sz="1500">
                <a:latin typeface="IBM Plex Sans"/>
                <a:ea typeface="IBM Plex Sans"/>
                <a:cs typeface="IBM Plex Sans"/>
                <a:sym typeface="IBM Plex Sans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aces of X" showMasterSp="0">
  <p:cSld name="Faces of X">
    <p:bg>
      <p:bgPr>
        <a:solidFill>
          <a:schemeClr val="lt1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5" name="Google Shape;155;p15"/>
          <p:cNvCxnSpPr/>
          <p:nvPr/>
        </p:nvCxnSpPr>
        <p:spPr>
          <a:xfrm>
            <a:off x="285750" y="4952823"/>
            <a:ext cx="8571900" cy="0"/>
          </a:xfrm>
          <a:prstGeom prst="straightConnector1">
            <a:avLst/>
          </a:prstGeom>
          <a:noFill/>
          <a:ln cap="flat" cmpd="sng" w="7150">
            <a:solidFill>
              <a:srgbClr val="0020A5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56" name="Google Shape;156;p15"/>
          <p:cNvSpPr/>
          <p:nvPr/>
        </p:nvSpPr>
        <p:spPr>
          <a:xfrm>
            <a:off x="8182295" y="4781373"/>
            <a:ext cx="399900" cy="34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0020A5"/>
                </a:solidFill>
                <a:latin typeface="Anybody Light"/>
                <a:ea typeface="Anybody Light"/>
                <a:cs typeface="Anybody Light"/>
                <a:sym typeface="Anybody Light"/>
              </a:rPr>
              <a:t>‹#›</a:t>
            </a:fld>
            <a:endParaRPr b="0" i="0" sz="900" u="none" cap="none" strike="noStrike">
              <a:solidFill>
                <a:srgbClr val="0020A5"/>
              </a:solidFill>
              <a:latin typeface="Anybody Light"/>
              <a:ea typeface="Anybody Light"/>
              <a:cs typeface="Anybody Light"/>
              <a:sym typeface="Anybody Light"/>
            </a:endParaRPr>
          </a:p>
        </p:txBody>
      </p:sp>
      <p:grpSp>
        <p:nvGrpSpPr>
          <p:cNvPr id="157" name="Google Shape;157;p15"/>
          <p:cNvGrpSpPr/>
          <p:nvPr/>
        </p:nvGrpSpPr>
        <p:grpSpPr>
          <a:xfrm>
            <a:off x="281236" y="242253"/>
            <a:ext cx="8584124" cy="4402924"/>
            <a:chOff x="374982" y="323004"/>
            <a:chExt cx="11445498" cy="5870565"/>
          </a:xfrm>
        </p:grpSpPr>
        <p:grpSp>
          <p:nvGrpSpPr>
            <p:cNvPr id="158" name="Google Shape;158;p15"/>
            <p:cNvGrpSpPr/>
            <p:nvPr/>
          </p:nvGrpSpPr>
          <p:grpSpPr>
            <a:xfrm>
              <a:off x="10890283" y="323004"/>
              <a:ext cx="930197" cy="5870565"/>
              <a:chOff x="10795232" y="323004"/>
              <a:chExt cx="930197" cy="5870565"/>
            </a:xfrm>
          </p:grpSpPr>
          <p:sp>
            <p:nvSpPr>
              <p:cNvPr id="159" name="Google Shape;159;p15"/>
              <p:cNvSpPr/>
              <p:nvPr/>
            </p:nvSpPr>
            <p:spPr>
              <a:xfrm>
                <a:off x="10942708" y="366513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160" name="Google Shape;160;p15"/>
              <p:cNvSpPr/>
              <p:nvPr/>
            </p:nvSpPr>
            <p:spPr>
              <a:xfrm>
                <a:off x="10795321" y="323004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161" name="Google Shape;161;p15"/>
              <p:cNvCxnSpPr>
                <a:endCxn id="159" idx="3"/>
              </p:cNvCxnSpPr>
              <p:nvPr/>
            </p:nvCxnSpPr>
            <p:spPr>
              <a:xfrm flipH="1" rot="10800000">
                <a:off x="10795232" y="1128053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62" name="Google Shape;162;p15"/>
              <p:cNvCxnSpPr/>
              <p:nvPr/>
            </p:nvCxnSpPr>
            <p:spPr>
              <a:xfrm rot="10800000">
                <a:off x="11487229" y="1127972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163" name="Google Shape;163;p15"/>
              <p:cNvSpPr/>
              <p:nvPr/>
            </p:nvSpPr>
            <p:spPr>
              <a:xfrm>
                <a:off x="10942708" y="1916968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164" name="Google Shape;164;p15"/>
              <p:cNvSpPr/>
              <p:nvPr/>
            </p:nvSpPr>
            <p:spPr>
              <a:xfrm>
                <a:off x="10795321" y="1873459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165" name="Google Shape;165;p15"/>
              <p:cNvCxnSpPr>
                <a:endCxn id="163" idx="3"/>
              </p:cNvCxnSpPr>
              <p:nvPr/>
            </p:nvCxnSpPr>
            <p:spPr>
              <a:xfrm flipH="1" rot="10800000">
                <a:off x="10795232" y="2678508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66" name="Google Shape;166;p15"/>
              <p:cNvCxnSpPr/>
              <p:nvPr/>
            </p:nvCxnSpPr>
            <p:spPr>
              <a:xfrm rot="10800000">
                <a:off x="11487229" y="2678427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167" name="Google Shape;167;p15"/>
              <p:cNvSpPr/>
              <p:nvPr/>
            </p:nvSpPr>
            <p:spPr>
              <a:xfrm>
                <a:off x="10942708" y="3467423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168" name="Google Shape;168;p15"/>
              <p:cNvSpPr/>
              <p:nvPr/>
            </p:nvSpPr>
            <p:spPr>
              <a:xfrm>
                <a:off x="10795321" y="3423914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169" name="Google Shape;169;p15"/>
              <p:cNvCxnSpPr>
                <a:endCxn id="167" idx="3"/>
              </p:cNvCxnSpPr>
              <p:nvPr/>
            </p:nvCxnSpPr>
            <p:spPr>
              <a:xfrm flipH="1" rot="10800000">
                <a:off x="10795232" y="4228963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70" name="Google Shape;170;p15"/>
              <p:cNvCxnSpPr/>
              <p:nvPr/>
            </p:nvCxnSpPr>
            <p:spPr>
              <a:xfrm rot="10800000">
                <a:off x="11487229" y="4228882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171" name="Google Shape;171;p15"/>
              <p:cNvSpPr/>
              <p:nvPr/>
            </p:nvSpPr>
            <p:spPr>
              <a:xfrm>
                <a:off x="10942708" y="5017878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172" name="Google Shape;172;p15"/>
              <p:cNvSpPr/>
              <p:nvPr/>
            </p:nvSpPr>
            <p:spPr>
              <a:xfrm>
                <a:off x="10795321" y="4974369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173" name="Google Shape;173;p15"/>
              <p:cNvCxnSpPr>
                <a:endCxn id="171" idx="3"/>
              </p:cNvCxnSpPr>
              <p:nvPr/>
            </p:nvCxnSpPr>
            <p:spPr>
              <a:xfrm flipH="1" rot="10800000">
                <a:off x="10795232" y="5779418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74" name="Google Shape;174;p15"/>
              <p:cNvCxnSpPr/>
              <p:nvPr/>
            </p:nvCxnSpPr>
            <p:spPr>
              <a:xfrm rot="10800000">
                <a:off x="11487229" y="5779337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175" name="Google Shape;175;p15"/>
            <p:cNvGrpSpPr/>
            <p:nvPr/>
          </p:nvGrpSpPr>
          <p:grpSpPr>
            <a:xfrm>
              <a:off x="9575873" y="323004"/>
              <a:ext cx="930197" cy="5870565"/>
              <a:chOff x="10795232" y="323004"/>
              <a:chExt cx="930197" cy="5870565"/>
            </a:xfrm>
          </p:grpSpPr>
          <p:sp>
            <p:nvSpPr>
              <p:cNvPr id="176" name="Google Shape;176;p15"/>
              <p:cNvSpPr/>
              <p:nvPr/>
            </p:nvSpPr>
            <p:spPr>
              <a:xfrm>
                <a:off x="10942708" y="366513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177" name="Google Shape;177;p15"/>
              <p:cNvSpPr/>
              <p:nvPr/>
            </p:nvSpPr>
            <p:spPr>
              <a:xfrm>
                <a:off x="10795321" y="323004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178" name="Google Shape;178;p15"/>
              <p:cNvCxnSpPr>
                <a:endCxn id="176" idx="3"/>
              </p:cNvCxnSpPr>
              <p:nvPr/>
            </p:nvCxnSpPr>
            <p:spPr>
              <a:xfrm flipH="1" rot="10800000">
                <a:off x="10795232" y="1128053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79" name="Google Shape;179;p15"/>
              <p:cNvCxnSpPr/>
              <p:nvPr/>
            </p:nvCxnSpPr>
            <p:spPr>
              <a:xfrm rot="10800000">
                <a:off x="11487229" y="1127972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180" name="Google Shape;180;p15"/>
              <p:cNvSpPr/>
              <p:nvPr/>
            </p:nvSpPr>
            <p:spPr>
              <a:xfrm>
                <a:off x="10942708" y="1916968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181" name="Google Shape;181;p15"/>
              <p:cNvSpPr/>
              <p:nvPr/>
            </p:nvSpPr>
            <p:spPr>
              <a:xfrm>
                <a:off x="10795321" y="1873459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182" name="Google Shape;182;p15"/>
              <p:cNvCxnSpPr>
                <a:endCxn id="180" idx="3"/>
              </p:cNvCxnSpPr>
              <p:nvPr/>
            </p:nvCxnSpPr>
            <p:spPr>
              <a:xfrm flipH="1" rot="10800000">
                <a:off x="10795232" y="2678508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83" name="Google Shape;183;p15"/>
              <p:cNvCxnSpPr/>
              <p:nvPr/>
            </p:nvCxnSpPr>
            <p:spPr>
              <a:xfrm rot="10800000">
                <a:off x="11487229" y="2678427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184" name="Google Shape;184;p15"/>
              <p:cNvSpPr/>
              <p:nvPr/>
            </p:nvSpPr>
            <p:spPr>
              <a:xfrm>
                <a:off x="10942708" y="3467423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185" name="Google Shape;185;p15"/>
              <p:cNvSpPr/>
              <p:nvPr/>
            </p:nvSpPr>
            <p:spPr>
              <a:xfrm>
                <a:off x="10795321" y="3423914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186" name="Google Shape;186;p15"/>
              <p:cNvCxnSpPr>
                <a:endCxn id="184" idx="3"/>
              </p:cNvCxnSpPr>
              <p:nvPr/>
            </p:nvCxnSpPr>
            <p:spPr>
              <a:xfrm flipH="1" rot="10800000">
                <a:off x="10795232" y="4228963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87" name="Google Shape;187;p15"/>
              <p:cNvCxnSpPr/>
              <p:nvPr/>
            </p:nvCxnSpPr>
            <p:spPr>
              <a:xfrm rot="10800000">
                <a:off x="11487229" y="4228882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188" name="Google Shape;188;p15"/>
              <p:cNvSpPr/>
              <p:nvPr/>
            </p:nvSpPr>
            <p:spPr>
              <a:xfrm>
                <a:off x="10942708" y="5017878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189" name="Google Shape;189;p15"/>
              <p:cNvSpPr/>
              <p:nvPr/>
            </p:nvSpPr>
            <p:spPr>
              <a:xfrm>
                <a:off x="10795321" y="4974369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190" name="Google Shape;190;p15"/>
              <p:cNvCxnSpPr>
                <a:endCxn id="188" idx="3"/>
              </p:cNvCxnSpPr>
              <p:nvPr/>
            </p:nvCxnSpPr>
            <p:spPr>
              <a:xfrm flipH="1" rot="10800000">
                <a:off x="10795232" y="5779418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91" name="Google Shape;191;p15"/>
              <p:cNvCxnSpPr/>
              <p:nvPr/>
            </p:nvCxnSpPr>
            <p:spPr>
              <a:xfrm rot="10800000">
                <a:off x="11487229" y="5779337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192" name="Google Shape;192;p15"/>
            <p:cNvGrpSpPr/>
            <p:nvPr/>
          </p:nvGrpSpPr>
          <p:grpSpPr>
            <a:xfrm>
              <a:off x="8261460" y="323004"/>
              <a:ext cx="930197" cy="5870565"/>
              <a:chOff x="10795232" y="323004"/>
              <a:chExt cx="930197" cy="5870565"/>
            </a:xfrm>
          </p:grpSpPr>
          <p:sp>
            <p:nvSpPr>
              <p:cNvPr id="193" name="Google Shape;193;p15"/>
              <p:cNvSpPr/>
              <p:nvPr/>
            </p:nvSpPr>
            <p:spPr>
              <a:xfrm>
                <a:off x="10942708" y="366513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194" name="Google Shape;194;p15"/>
              <p:cNvSpPr/>
              <p:nvPr/>
            </p:nvSpPr>
            <p:spPr>
              <a:xfrm>
                <a:off x="10795321" y="323004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195" name="Google Shape;195;p15"/>
              <p:cNvCxnSpPr>
                <a:endCxn id="193" idx="3"/>
              </p:cNvCxnSpPr>
              <p:nvPr/>
            </p:nvCxnSpPr>
            <p:spPr>
              <a:xfrm flipH="1" rot="10800000">
                <a:off x="10795232" y="1128053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96" name="Google Shape;196;p15"/>
              <p:cNvCxnSpPr/>
              <p:nvPr/>
            </p:nvCxnSpPr>
            <p:spPr>
              <a:xfrm rot="10800000">
                <a:off x="11487229" y="1127972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197" name="Google Shape;197;p15"/>
              <p:cNvSpPr/>
              <p:nvPr/>
            </p:nvSpPr>
            <p:spPr>
              <a:xfrm>
                <a:off x="10942708" y="1916968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198" name="Google Shape;198;p15"/>
              <p:cNvSpPr/>
              <p:nvPr/>
            </p:nvSpPr>
            <p:spPr>
              <a:xfrm>
                <a:off x="10795321" y="1873459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199" name="Google Shape;199;p15"/>
              <p:cNvCxnSpPr>
                <a:endCxn id="197" idx="3"/>
              </p:cNvCxnSpPr>
              <p:nvPr/>
            </p:nvCxnSpPr>
            <p:spPr>
              <a:xfrm flipH="1" rot="10800000">
                <a:off x="10795232" y="2678508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00" name="Google Shape;200;p15"/>
              <p:cNvCxnSpPr/>
              <p:nvPr/>
            </p:nvCxnSpPr>
            <p:spPr>
              <a:xfrm rot="10800000">
                <a:off x="11487229" y="2678427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201" name="Google Shape;201;p15"/>
              <p:cNvSpPr/>
              <p:nvPr/>
            </p:nvSpPr>
            <p:spPr>
              <a:xfrm>
                <a:off x="10942708" y="3467423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202" name="Google Shape;202;p15"/>
              <p:cNvSpPr/>
              <p:nvPr/>
            </p:nvSpPr>
            <p:spPr>
              <a:xfrm>
                <a:off x="10795321" y="3423914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203" name="Google Shape;203;p15"/>
              <p:cNvCxnSpPr>
                <a:endCxn id="201" idx="3"/>
              </p:cNvCxnSpPr>
              <p:nvPr/>
            </p:nvCxnSpPr>
            <p:spPr>
              <a:xfrm flipH="1" rot="10800000">
                <a:off x="10795232" y="4228963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04" name="Google Shape;204;p15"/>
              <p:cNvCxnSpPr/>
              <p:nvPr/>
            </p:nvCxnSpPr>
            <p:spPr>
              <a:xfrm rot="10800000">
                <a:off x="11487229" y="4228882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205" name="Google Shape;205;p15"/>
              <p:cNvSpPr/>
              <p:nvPr/>
            </p:nvSpPr>
            <p:spPr>
              <a:xfrm>
                <a:off x="10942708" y="5017878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206" name="Google Shape;206;p15"/>
              <p:cNvSpPr/>
              <p:nvPr/>
            </p:nvSpPr>
            <p:spPr>
              <a:xfrm>
                <a:off x="10795321" y="4974369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207" name="Google Shape;207;p15"/>
              <p:cNvCxnSpPr>
                <a:endCxn id="205" idx="3"/>
              </p:cNvCxnSpPr>
              <p:nvPr/>
            </p:nvCxnSpPr>
            <p:spPr>
              <a:xfrm flipH="1" rot="10800000">
                <a:off x="10795232" y="5779418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08" name="Google Shape;208;p15"/>
              <p:cNvCxnSpPr/>
              <p:nvPr/>
            </p:nvCxnSpPr>
            <p:spPr>
              <a:xfrm rot="10800000">
                <a:off x="11487229" y="5779337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209" name="Google Shape;209;p15"/>
            <p:cNvGrpSpPr/>
            <p:nvPr/>
          </p:nvGrpSpPr>
          <p:grpSpPr>
            <a:xfrm>
              <a:off x="6947047" y="323004"/>
              <a:ext cx="930197" cy="5870565"/>
              <a:chOff x="10795232" y="323004"/>
              <a:chExt cx="930197" cy="5870565"/>
            </a:xfrm>
          </p:grpSpPr>
          <p:sp>
            <p:nvSpPr>
              <p:cNvPr id="210" name="Google Shape;210;p15"/>
              <p:cNvSpPr/>
              <p:nvPr/>
            </p:nvSpPr>
            <p:spPr>
              <a:xfrm>
                <a:off x="10942708" y="366513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211" name="Google Shape;211;p15"/>
              <p:cNvSpPr/>
              <p:nvPr/>
            </p:nvSpPr>
            <p:spPr>
              <a:xfrm>
                <a:off x="10795321" y="323004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212" name="Google Shape;212;p15"/>
              <p:cNvCxnSpPr>
                <a:endCxn id="210" idx="3"/>
              </p:cNvCxnSpPr>
              <p:nvPr/>
            </p:nvCxnSpPr>
            <p:spPr>
              <a:xfrm flipH="1" rot="10800000">
                <a:off x="10795232" y="1128053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13" name="Google Shape;213;p15"/>
              <p:cNvCxnSpPr/>
              <p:nvPr/>
            </p:nvCxnSpPr>
            <p:spPr>
              <a:xfrm rot="10800000">
                <a:off x="11487229" y="1127972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214" name="Google Shape;214;p15"/>
              <p:cNvSpPr/>
              <p:nvPr/>
            </p:nvSpPr>
            <p:spPr>
              <a:xfrm>
                <a:off x="10942708" y="1916968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215" name="Google Shape;215;p15"/>
              <p:cNvSpPr/>
              <p:nvPr/>
            </p:nvSpPr>
            <p:spPr>
              <a:xfrm>
                <a:off x="10795321" y="1873459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216" name="Google Shape;216;p15"/>
              <p:cNvCxnSpPr>
                <a:endCxn id="214" idx="3"/>
              </p:cNvCxnSpPr>
              <p:nvPr/>
            </p:nvCxnSpPr>
            <p:spPr>
              <a:xfrm flipH="1" rot="10800000">
                <a:off x="10795232" y="2678508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17" name="Google Shape;217;p15"/>
              <p:cNvCxnSpPr/>
              <p:nvPr/>
            </p:nvCxnSpPr>
            <p:spPr>
              <a:xfrm rot="10800000">
                <a:off x="11487229" y="2678427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218" name="Google Shape;218;p15"/>
              <p:cNvSpPr/>
              <p:nvPr/>
            </p:nvSpPr>
            <p:spPr>
              <a:xfrm>
                <a:off x="10942708" y="3467423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219" name="Google Shape;219;p15"/>
              <p:cNvSpPr/>
              <p:nvPr/>
            </p:nvSpPr>
            <p:spPr>
              <a:xfrm>
                <a:off x="10795321" y="3423914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220" name="Google Shape;220;p15"/>
              <p:cNvCxnSpPr>
                <a:endCxn id="218" idx="3"/>
              </p:cNvCxnSpPr>
              <p:nvPr/>
            </p:nvCxnSpPr>
            <p:spPr>
              <a:xfrm flipH="1" rot="10800000">
                <a:off x="10795232" y="4228963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21" name="Google Shape;221;p15"/>
              <p:cNvCxnSpPr/>
              <p:nvPr/>
            </p:nvCxnSpPr>
            <p:spPr>
              <a:xfrm rot="10800000">
                <a:off x="11487229" y="4228882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222" name="Google Shape;222;p15"/>
              <p:cNvSpPr/>
              <p:nvPr/>
            </p:nvSpPr>
            <p:spPr>
              <a:xfrm>
                <a:off x="10942708" y="5017878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223" name="Google Shape;223;p15"/>
              <p:cNvSpPr/>
              <p:nvPr/>
            </p:nvSpPr>
            <p:spPr>
              <a:xfrm>
                <a:off x="10795321" y="4974369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224" name="Google Shape;224;p15"/>
              <p:cNvCxnSpPr>
                <a:endCxn id="222" idx="3"/>
              </p:cNvCxnSpPr>
              <p:nvPr/>
            </p:nvCxnSpPr>
            <p:spPr>
              <a:xfrm flipH="1" rot="10800000">
                <a:off x="10795232" y="5779418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25" name="Google Shape;225;p15"/>
              <p:cNvCxnSpPr/>
              <p:nvPr/>
            </p:nvCxnSpPr>
            <p:spPr>
              <a:xfrm rot="10800000">
                <a:off x="11487229" y="5779337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226" name="Google Shape;226;p15"/>
            <p:cNvGrpSpPr/>
            <p:nvPr/>
          </p:nvGrpSpPr>
          <p:grpSpPr>
            <a:xfrm>
              <a:off x="5632634" y="323004"/>
              <a:ext cx="930197" cy="5870565"/>
              <a:chOff x="10795232" y="323004"/>
              <a:chExt cx="930197" cy="5870565"/>
            </a:xfrm>
          </p:grpSpPr>
          <p:sp>
            <p:nvSpPr>
              <p:cNvPr id="227" name="Google Shape;227;p15"/>
              <p:cNvSpPr/>
              <p:nvPr/>
            </p:nvSpPr>
            <p:spPr>
              <a:xfrm>
                <a:off x="10942708" y="366513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228" name="Google Shape;228;p15"/>
              <p:cNvSpPr/>
              <p:nvPr/>
            </p:nvSpPr>
            <p:spPr>
              <a:xfrm>
                <a:off x="10795321" y="323004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229" name="Google Shape;229;p15"/>
              <p:cNvCxnSpPr>
                <a:endCxn id="227" idx="3"/>
              </p:cNvCxnSpPr>
              <p:nvPr/>
            </p:nvCxnSpPr>
            <p:spPr>
              <a:xfrm flipH="1" rot="10800000">
                <a:off x="10795232" y="1128053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30" name="Google Shape;230;p15"/>
              <p:cNvCxnSpPr/>
              <p:nvPr/>
            </p:nvCxnSpPr>
            <p:spPr>
              <a:xfrm rot="10800000">
                <a:off x="11487229" y="1127972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231" name="Google Shape;231;p15"/>
              <p:cNvSpPr/>
              <p:nvPr/>
            </p:nvSpPr>
            <p:spPr>
              <a:xfrm>
                <a:off x="10942708" y="1916968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232" name="Google Shape;232;p15"/>
              <p:cNvSpPr/>
              <p:nvPr/>
            </p:nvSpPr>
            <p:spPr>
              <a:xfrm>
                <a:off x="10795321" y="1873459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233" name="Google Shape;233;p15"/>
              <p:cNvCxnSpPr>
                <a:endCxn id="231" idx="3"/>
              </p:cNvCxnSpPr>
              <p:nvPr/>
            </p:nvCxnSpPr>
            <p:spPr>
              <a:xfrm flipH="1" rot="10800000">
                <a:off x="10795232" y="2678508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34" name="Google Shape;234;p15"/>
              <p:cNvCxnSpPr/>
              <p:nvPr/>
            </p:nvCxnSpPr>
            <p:spPr>
              <a:xfrm rot="10800000">
                <a:off x="11487229" y="2678427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235" name="Google Shape;235;p15"/>
              <p:cNvSpPr/>
              <p:nvPr/>
            </p:nvSpPr>
            <p:spPr>
              <a:xfrm>
                <a:off x="10942708" y="3467423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236" name="Google Shape;236;p15"/>
              <p:cNvSpPr/>
              <p:nvPr/>
            </p:nvSpPr>
            <p:spPr>
              <a:xfrm>
                <a:off x="10795321" y="3423914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237" name="Google Shape;237;p15"/>
              <p:cNvCxnSpPr>
                <a:endCxn id="235" idx="3"/>
              </p:cNvCxnSpPr>
              <p:nvPr/>
            </p:nvCxnSpPr>
            <p:spPr>
              <a:xfrm flipH="1" rot="10800000">
                <a:off x="10795232" y="4228963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38" name="Google Shape;238;p15"/>
              <p:cNvCxnSpPr/>
              <p:nvPr/>
            </p:nvCxnSpPr>
            <p:spPr>
              <a:xfrm rot="10800000">
                <a:off x="11487229" y="4228882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239" name="Google Shape;239;p15"/>
              <p:cNvSpPr/>
              <p:nvPr/>
            </p:nvSpPr>
            <p:spPr>
              <a:xfrm>
                <a:off x="10942708" y="5017878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240" name="Google Shape;240;p15"/>
              <p:cNvSpPr/>
              <p:nvPr/>
            </p:nvSpPr>
            <p:spPr>
              <a:xfrm>
                <a:off x="10795321" y="4974369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241" name="Google Shape;241;p15"/>
              <p:cNvCxnSpPr>
                <a:endCxn id="239" idx="3"/>
              </p:cNvCxnSpPr>
              <p:nvPr/>
            </p:nvCxnSpPr>
            <p:spPr>
              <a:xfrm flipH="1" rot="10800000">
                <a:off x="10795232" y="5779418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42" name="Google Shape;242;p15"/>
              <p:cNvCxnSpPr/>
              <p:nvPr/>
            </p:nvCxnSpPr>
            <p:spPr>
              <a:xfrm rot="10800000">
                <a:off x="11487229" y="5779337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243" name="Google Shape;243;p15"/>
            <p:cNvGrpSpPr/>
            <p:nvPr/>
          </p:nvGrpSpPr>
          <p:grpSpPr>
            <a:xfrm>
              <a:off x="4318221" y="323004"/>
              <a:ext cx="930197" cy="5870565"/>
              <a:chOff x="10795232" y="323004"/>
              <a:chExt cx="930197" cy="5870565"/>
            </a:xfrm>
          </p:grpSpPr>
          <p:sp>
            <p:nvSpPr>
              <p:cNvPr id="244" name="Google Shape;244;p15"/>
              <p:cNvSpPr/>
              <p:nvPr/>
            </p:nvSpPr>
            <p:spPr>
              <a:xfrm>
                <a:off x="10942708" y="366513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245" name="Google Shape;245;p15"/>
              <p:cNvSpPr/>
              <p:nvPr/>
            </p:nvSpPr>
            <p:spPr>
              <a:xfrm>
                <a:off x="10795321" y="323004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246" name="Google Shape;246;p15"/>
              <p:cNvCxnSpPr>
                <a:endCxn id="244" idx="3"/>
              </p:cNvCxnSpPr>
              <p:nvPr/>
            </p:nvCxnSpPr>
            <p:spPr>
              <a:xfrm flipH="1" rot="10800000">
                <a:off x="10795232" y="1128053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47" name="Google Shape;247;p15"/>
              <p:cNvCxnSpPr/>
              <p:nvPr/>
            </p:nvCxnSpPr>
            <p:spPr>
              <a:xfrm rot="10800000">
                <a:off x="11487229" y="1127972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248" name="Google Shape;248;p15"/>
              <p:cNvSpPr/>
              <p:nvPr/>
            </p:nvSpPr>
            <p:spPr>
              <a:xfrm>
                <a:off x="10942708" y="1916968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249" name="Google Shape;249;p15"/>
              <p:cNvSpPr/>
              <p:nvPr/>
            </p:nvSpPr>
            <p:spPr>
              <a:xfrm>
                <a:off x="10795321" y="1873459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250" name="Google Shape;250;p15"/>
              <p:cNvCxnSpPr>
                <a:endCxn id="248" idx="3"/>
              </p:cNvCxnSpPr>
              <p:nvPr/>
            </p:nvCxnSpPr>
            <p:spPr>
              <a:xfrm flipH="1" rot="10800000">
                <a:off x="10795232" y="2678508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51" name="Google Shape;251;p15"/>
              <p:cNvCxnSpPr/>
              <p:nvPr/>
            </p:nvCxnSpPr>
            <p:spPr>
              <a:xfrm rot="10800000">
                <a:off x="11487229" y="2678427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252" name="Google Shape;252;p15"/>
              <p:cNvSpPr/>
              <p:nvPr/>
            </p:nvSpPr>
            <p:spPr>
              <a:xfrm>
                <a:off x="10942708" y="3467423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253" name="Google Shape;253;p15"/>
              <p:cNvSpPr/>
              <p:nvPr/>
            </p:nvSpPr>
            <p:spPr>
              <a:xfrm>
                <a:off x="10795321" y="3423914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254" name="Google Shape;254;p15"/>
              <p:cNvCxnSpPr>
                <a:endCxn id="252" idx="3"/>
              </p:cNvCxnSpPr>
              <p:nvPr/>
            </p:nvCxnSpPr>
            <p:spPr>
              <a:xfrm flipH="1" rot="10800000">
                <a:off x="10795232" y="4228963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55" name="Google Shape;255;p15"/>
              <p:cNvCxnSpPr/>
              <p:nvPr/>
            </p:nvCxnSpPr>
            <p:spPr>
              <a:xfrm rot="10800000">
                <a:off x="11487229" y="4228882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256" name="Google Shape;256;p15"/>
              <p:cNvSpPr/>
              <p:nvPr/>
            </p:nvSpPr>
            <p:spPr>
              <a:xfrm>
                <a:off x="10942708" y="5017878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257" name="Google Shape;257;p15"/>
              <p:cNvSpPr/>
              <p:nvPr/>
            </p:nvSpPr>
            <p:spPr>
              <a:xfrm>
                <a:off x="10795321" y="4974369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258" name="Google Shape;258;p15"/>
              <p:cNvCxnSpPr>
                <a:endCxn id="256" idx="3"/>
              </p:cNvCxnSpPr>
              <p:nvPr/>
            </p:nvCxnSpPr>
            <p:spPr>
              <a:xfrm flipH="1" rot="10800000">
                <a:off x="10795232" y="5779418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59" name="Google Shape;259;p15"/>
              <p:cNvCxnSpPr/>
              <p:nvPr/>
            </p:nvCxnSpPr>
            <p:spPr>
              <a:xfrm rot="10800000">
                <a:off x="11487229" y="5779337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260" name="Google Shape;260;p15"/>
            <p:cNvGrpSpPr/>
            <p:nvPr/>
          </p:nvGrpSpPr>
          <p:grpSpPr>
            <a:xfrm>
              <a:off x="3003808" y="323004"/>
              <a:ext cx="930197" cy="5870565"/>
              <a:chOff x="10795232" y="323004"/>
              <a:chExt cx="930197" cy="5870565"/>
            </a:xfrm>
          </p:grpSpPr>
          <p:sp>
            <p:nvSpPr>
              <p:cNvPr id="261" name="Google Shape;261;p15"/>
              <p:cNvSpPr/>
              <p:nvPr/>
            </p:nvSpPr>
            <p:spPr>
              <a:xfrm>
                <a:off x="10942708" y="366513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262" name="Google Shape;262;p15"/>
              <p:cNvSpPr/>
              <p:nvPr/>
            </p:nvSpPr>
            <p:spPr>
              <a:xfrm>
                <a:off x="10795321" y="323004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263" name="Google Shape;263;p15"/>
              <p:cNvCxnSpPr>
                <a:endCxn id="261" idx="3"/>
              </p:cNvCxnSpPr>
              <p:nvPr/>
            </p:nvCxnSpPr>
            <p:spPr>
              <a:xfrm flipH="1" rot="10800000">
                <a:off x="10795232" y="1128053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64" name="Google Shape;264;p15"/>
              <p:cNvCxnSpPr/>
              <p:nvPr/>
            </p:nvCxnSpPr>
            <p:spPr>
              <a:xfrm rot="10800000">
                <a:off x="11487229" y="1127972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265" name="Google Shape;265;p15"/>
              <p:cNvSpPr/>
              <p:nvPr/>
            </p:nvSpPr>
            <p:spPr>
              <a:xfrm>
                <a:off x="10942708" y="1916968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266" name="Google Shape;266;p15"/>
              <p:cNvSpPr/>
              <p:nvPr/>
            </p:nvSpPr>
            <p:spPr>
              <a:xfrm>
                <a:off x="10795321" y="1873459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267" name="Google Shape;267;p15"/>
              <p:cNvCxnSpPr>
                <a:endCxn id="265" idx="3"/>
              </p:cNvCxnSpPr>
              <p:nvPr/>
            </p:nvCxnSpPr>
            <p:spPr>
              <a:xfrm flipH="1" rot="10800000">
                <a:off x="10795232" y="2678508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68" name="Google Shape;268;p15"/>
              <p:cNvCxnSpPr/>
              <p:nvPr/>
            </p:nvCxnSpPr>
            <p:spPr>
              <a:xfrm rot="10800000">
                <a:off x="11487229" y="2678427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269" name="Google Shape;269;p15"/>
              <p:cNvSpPr/>
              <p:nvPr/>
            </p:nvSpPr>
            <p:spPr>
              <a:xfrm>
                <a:off x="10942708" y="3467423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270" name="Google Shape;270;p15"/>
              <p:cNvSpPr/>
              <p:nvPr/>
            </p:nvSpPr>
            <p:spPr>
              <a:xfrm>
                <a:off x="10795321" y="3423914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271" name="Google Shape;271;p15"/>
              <p:cNvCxnSpPr>
                <a:endCxn id="269" idx="3"/>
              </p:cNvCxnSpPr>
              <p:nvPr/>
            </p:nvCxnSpPr>
            <p:spPr>
              <a:xfrm flipH="1" rot="10800000">
                <a:off x="10795232" y="4228963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72" name="Google Shape;272;p15"/>
              <p:cNvCxnSpPr/>
              <p:nvPr/>
            </p:nvCxnSpPr>
            <p:spPr>
              <a:xfrm rot="10800000">
                <a:off x="11487229" y="4228882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273" name="Google Shape;273;p15"/>
              <p:cNvSpPr/>
              <p:nvPr/>
            </p:nvSpPr>
            <p:spPr>
              <a:xfrm>
                <a:off x="10942708" y="5017878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274" name="Google Shape;274;p15"/>
              <p:cNvSpPr/>
              <p:nvPr/>
            </p:nvSpPr>
            <p:spPr>
              <a:xfrm>
                <a:off x="10795321" y="4974369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275" name="Google Shape;275;p15"/>
              <p:cNvCxnSpPr>
                <a:endCxn id="273" idx="3"/>
              </p:cNvCxnSpPr>
              <p:nvPr/>
            </p:nvCxnSpPr>
            <p:spPr>
              <a:xfrm flipH="1" rot="10800000">
                <a:off x="10795232" y="5779418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76" name="Google Shape;276;p15"/>
              <p:cNvCxnSpPr/>
              <p:nvPr/>
            </p:nvCxnSpPr>
            <p:spPr>
              <a:xfrm rot="10800000">
                <a:off x="11487229" y="5779337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277" name="Google Shape;277;p15"/>
            <p:cNvGrpSpPr/>
            <p:nvPr/>
          </p:nvGrpSpPr>
          <p:grpSpPr>
            <a:xfrm>
              <a:off x="1689395" y="323004"/>
              <a:ext cx="930197" cy="5870565"/>
              <a:chOff x="10795232" y="323004"/>
              <a:chExt cx="930197" cy="5870565"/>
            </a:xfrm>
          </p:grpSpPr>
          <p:sp>
            <p:nvSpPr>
              <p:cNvPr id="278" name="Google Shape;278;p15"/>
              <p:cNvSpPr/>
              <p:nvPr/>
            </p:nvSpPr>
            <p:spPr>
              <a:xfrm>
                <a:off x="10942708" y="366513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279" name="Google Shape;279;p15"/>
              <p:cNvSpPr/>
              <p:nvPr/>
            </p:nvSpPr>
            <p:spPr>
              <a:xfrm>
                <a:off x="10795321" y="323004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280" name="Google Shape;280;p15"/>
              <p:cNvCxnSpPr>
                <a:endCxn id="278" idx="3"/>
              </p:cNvCxnSpPr>
              <p:nvPr/>
            </p:nvCxnSpPr>
            <p:spPr>
              <a:xfrm flipH="1" rot="10800000">
                <a:off x="10795232" y="1128053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81" name="Google Shape;281;p15"/>
              <p:cNvCxnSpPr/>
              <p:nvPr/>
            </p:nvCxnSpPr>
            <p:spPr>
              <a:xfrm rot="10800000">
                <a:off x="11487229" y="1127972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282" name="Google Shape;282;p15"/>
              <p:cNvSpPr/>
              <p:nvPr/>
            </p:nvSpPr>
            <p:spPr>
              <a:xfrm>
                <a:off x="10942708" y="1916968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283" name="Google Shape;283;p15"/>
              <p:cNvSpPr/>
              <p:nvPr/>
            </p:nvSpPr>
            <p:spPr>
              <a:xfrm>
                <a:off x="10795321" y="1873459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284" name="Google Shape;284;p15"/>
              <p:cNvCxnSpPr>
                <a:endCxn id="282" idx="3"/>
              </p:cNvCxnSpPr>
              <p:nvPr/>
            </p:nvCxnSpPr>
            <p:spPr>
              <a:xfrm flipH="1" rot="10800000">
                <a:off x="10795232" y="2678508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85" name="Google Shape;285;p15"/>
              <p:cNvCxnSpPr/>
              <p:nvPr/>
            </p:nvCxnSpPr>
            <p:spPr>
              <a:xfrm rot="10800000">
                <a:off x="11487229" y="2678427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286" name="Google Shape;286;p15"/>
              <p:cNvSpPr/>
              <p:nvPr/>
            </p:nvSpPr>
            <p:spPr>
              <a:xfrm>
                <a:off x="10942708" y="3467423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287" name="Google Shape;287;p15"/>
              <p:cNvSpPr/>
              <p:nvPr/>
            </p:nvSpPr>
            <p:spPr>
              <a:xfrm>
                <a:off x="10795321" y="3423914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288" name="Google Shape;288;p15"/>
              <p:cNvCxnSpPr>
                <a:endCxn id="286" idx="3"/>
              </p:cNvCxnSpPr>
              <p:nvPr/>
            </p:nvCxnSpPr>
            <p:spPr>
              <a:xfrm flipH="1" rot="10800000">
                <a:off x="10795232" y="4228963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89" name="Google Shape;289;p15"/>
              <p:cNvCxnSpPr/>
              <p:nvPr/>
            </p:nvCxnSpPr>
            <p:spPr>
              <a:xfrm rot="10800000">
                <a:off x="11487229" y="4228882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290" name="Google Shape;290;p15"/>
              <p:cNvSpPr/>
              <p:nvPr/>
            </p:nvSpPr>
            <p:spPr>
              <a:xfrm>
                <a:off x="10942708" y="5017878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291" name="Google Shape;291;p15"/>
              <p:cNvSpPr/>
              <p:nvPr/>
            </p:nvSpPr>
            <p:spPr>
              <a:xfrm>
                <a:off x="10795321" y="4974369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292" name="Google Shape;292;p15"/>
              <p:cNvCxnSpPr>
                <a:endCxn id="290" idx="3"/>
              </p:cNvCxnSpPr>
              <p:nvPr/>
            </p:nvCxnSpPr>
            <p:spPr>
              <a:xfrm flipH="1" rot="10800000">
                <a:off x="10795232" y="5779418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93" name="Google Shape;293;p15"/>
              <p:cNvCxnSpPr/>
              <p:nvPr/>
            </p:nvCxnSpPr>
            <p:spPr>
              <a:xfrm rot="10800000">
                <a:off x="11487229" y="5779337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294" name="Google Shape;294;p15"/>
            <p:cNvGrpSpPr/>
            <p:nvPr/>
          </p:nvGrpSpPr>
          <p:grpSpPr>
            <a:xfrm>
              <a:off x="374982" y="323004"/>
              <a:ext cx="930197" cy="5870565"/>
              <a:chOff x="10795232" y="323004"/>
              <a:chExt cx="930197" cy="5870565"/>
            </a:xfrm>
          </p:grpSpPr>
          <p:sp>
            <p:nvSpPr>
              <p:cNvPr id="295" name="Google Shape;295;p15"/>
              <p:cNvSpPr/>
              <p:nvPr/>
            </p:nvSpPr>
            <p:spPr>
              <a:xfrm>
                <a:off x="10942708" y="366513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296" name="Google Shape;296;p15"/>
              <p:cNvSpPr/>
              <p:nvPr/>
            </p:nvSpPr>
            <p:spPr>
              <a:xfrm>
                <a:off x="10795321" y="323004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297" name="Google Shape;297;p15"/>
              <p:cNvCxnSpPr>
                <a:endCxn id="295" idx="3"/>
              </p:cNvCxnSpPr>
              <p:nvPr/>
            </p:nvCxnSpPr>
            <p:spPr>
              <a:xfrm flipH="1" rot="10800000">
                <a:off x="10795232" y="1128053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98" name="Google Shape;298;p15"/>
              <p:cNvCxnSpPr/>
              <p:nvPr/>
            </p:nvCxnSpPr>
            <p:spPr>
              <a:xfrm rot="10800000">
                <a:off x="11487229" y="1127972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299" name="Google Shape;299;p15"/>
              <p:cNvSpPr/>
              <p:nvPr/>
            </p:nvSpPr>
            <p:spPr>
              <a:xfrm>
                <a:off x="10942708" y="1916968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300" name="Google Shape;300;p15"/>
              <p:cNvSpPr/>
              <p:nvPr/>
            </p:nvSpPr>
            <p:spPr>
              <a:xfrm>
                <a:off x="10795321" y="1873459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301" name="Google Shape;301;p15"/>
              <p:cNvCxnSpPr>
                <a:endCxn id="299" idx="3"/>
              </p:cNvCxnSpPr>
              <p:nvPr/>
            </p:nvCxnSpPr>
            <p:spPr>
              <a:xfrm flipH="1" rot="10800000">
                <a:off x="10795232" y="2678508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02" name="Google Shape;302;p15"/>
              <p:cNvCxnSpPr/>
              <p:nvPr/>
            </p:nvCxnSpPr>
            <p:spPr>
              <a:xfrm rot="10800000">
                <a:off x="11487229" y="2678427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303" name="Google Shape;303;p15"/>
              <p:cNvSpPr/>
              <p:nvPr/>
            </p:nvSpPr>
            <p:spPr>
              <a:xfrm>
                <a:off x="10942708" y="3467423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304" name="Google Shape;304;p15"/>
              <p:cNvSpPr/>
              <p:nvPr/>
            </p:nvSpPr>
            <p:spPr>
              <a:xfrm>
                <a:off x="10795321" y="3423914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305" name="Google Shape;305;p15"/>
              <p:cNvCxnSpPr>
                <a:endCxn id="303" idx="3"/>
              </p:cNvCxnSpPr>
              <p:nvPr/>
            </p:nvCxnSpPr>
            <p:spPr>
              <a:xfrm flipH="1" rot="10800000">
                <a:off x="10795232" y="4228963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06" name="Google Shape;306;p15"/>
              <p:cNvCxnSpPr/>
              <p:nvPr/>
            </p:nvCxnSpPr>
            <p:spPr>
              <a:xfrm rot="10800000">
                <a:off x="11487229" y="4228882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307" name="Google Shape;307;p15"/>
              <p:cNvSpPr/>
              <p:nvPr/>
            </p:nvSpPr>
            <p:spPr>
              <a:xfrm>
                <a:off x="10942708" y="5017878"/>
                <a:ext cx="619500" cy="892200"/>
              </a:xfrm>
              <a:prstGeom prst="ellipse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sp>
            <p:nvSpPr>
              <p:cNvPr id="308" name="Google Shape;308;p15"/>
              <p:cNvSpPr/>
              <p:nvPr/>
            </p:nvSpPr>
            <p:spPr>
              <a:xfrm>
                <a:off x="10795321" y="4974369"/>
                <a:ext cx="914400" cy="1219200"/>
              </a:xfrm>
              <a:prstGeom prst="rect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IBM Plex Sans"/>
                  <a:ea typeface="IBM Plex Sans"/>
                  <a:cs typeface="IBM Plex Sans"/>
                  <a:sym typeface="IBM Plex Sans"/>
                </a:endParaRPr>
              </a:p>
            </p:txBody>
          </p:sp>
          <p:cxnSp>
            <p:nvCxnSpPr>
              <p:cNvPr id="309" name="Google Shape;309;p15"/>
              <p:cNvCxnSpPr>
                <a:endCxn id="307" idx="3"/>
              </p:cNvCxnSpPr>
              <p:nvPr/>
            </p:nvCxnSpPr>
            <p:spPr>
              <a:xfrm flipH="1" rot="10800000">
                <a:off x="10795232" y="5779418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310" name="Google Shape;310;p15"/>
              <p:cNvCxnSpPr/>
              <p:nvPr/>
            </p:nvCxnSpPr>
            <p:spPr>
              <a:xfrm rot="10800000">
                <a:off x="11487229" y="5779337"/>
                <a:ext cx="238200" cy="130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sp>
        <p:nvSpPr>
          <p:cNvPr id="311" name="Google Shape;311;p15"/>
          <p:cNvSpPr txBox="1"/>
          <p:nvPr/>
        </p:nvSpPr>
        <p:spPr>
          <a:xfrm>
            <a:off x="519810" y="4848949"/>
            <a:ext cx="6048600" cy="207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011FA3"/>
                </a:solidFill>
                <a:latin typeface="Anybody Light"/>
                <a:ea typeface="Anybody Light"/>
                <a:cs typeface="Anybody Light"/>
                <a:sym typeface="Anybody Light"/>
              </a:rPr>
              <a:t>UNIVERSITY OF FLORIDA HERBERT WERTHEIM COLLEGE OF ENGINEERING</a:t>
            </a:r>
            <a:endParaRPr sz="1100"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s" showMasterSp="0">
  <p:cSld name="Stats">
    <p:bg>
      <p:bgPr>
        <a:solidFill>
          <a:schemeClr val="lt1"/>
        </a:solid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6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1FA3"/>
              </a:buClr>
              <a:buSzPts val="2700"/>
              <a:buFont typeface="Anybody"/>
              <a:buNone/>
              <a:defRPr b="1" i="0">
                <a:solidFill>
                  <a:srgbClr val="011FA3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cxnSp>
        <p:nvCxnSpPr>
          <p:cNvPr id="314" name="Google Shape;314;p16"/>
          <p:cNvCxnSpPr/>
          <p:nvPr/>
        </p:nvCxnSpPr>
        <p:spPr>
          <a:xfrm>
            <a:off x="285750" y="4952823"/>
            <a:ext cx="8571900" cy="0"/>
          </a:xfrm>
          <a:prstGeom prst="straightConnector1">
            <a:avLst/>
          </a:prstGeom>
          <a:noFill/>
          <a:ln cap="flat" cmpd="sng" w="7150">
            <a:solidFill>
              <a:srgbClr val="0020A5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15" name="Google Shape;315;p16"/>
          <p:cNvSpPr/>
          <p:nvPr/>
        </p:nvSpPr>
        <p:spPr>
          <a:xfrm>
            <a:off x="8182295" y="4781373"/>
            <a:ext cx="399900" cy="34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0020A5"/>
                </a:solidFill>
                <a:latin typeface="Anybody Light"/>
                <a:ea typeface="Anybody Light"/>
                <a:cs typeface="Anybody Light"/>
                <a:sym typeface="Anybody Light"/>
              </a:rPr>
              <a:t>‹#›</a:t>
            </a:fld>
            <a:endParaRPr b="0" i="0" sz="900" u="none" cap="none" strike="noStrike">
              <a:solidFill>
                <a:srgbClr val="0020A5"/>
              </a:solidFill>
              <a:latin typeface="Anybody Light"/>
              <a:ea typeface="Anybody Light"/>
              <a:cs typeface="Anybody Light"/>
              <a:sym typeface="Anybody Light"/>
            </a:endParaRPr>
          </a:p>
        </p:txBody>
      </p:sp>
      <p:grpSp>
        <p:nvGrpSpPr>
          <p:cNvPr id="316" name="Google Shape;316;p16"/>
          <p:cNvGrpSpPr/>
          <p:nvPr/>
        </p:nvGrpSpPr>
        <p:grpSpPr>
          <a:xfrm>
            <a:off x="3220435" y="1476540"/>
            <a:ext cx="2703143" cy="2185549"/>
            <a:chOff x="4155654" y="2449165"/>
            <a:chExt cx="3604190" cy="2914066"/>
          </a:xfrm>
        </p:grpSpPr>
        <p:sp>
          <p:nvSpPr>
            <p:cNvPr id="317" name="Google Shape;317;p16"/>
            <p:cNvSpPr/>
            <p:nvPr/>
          </p:nvSpPr>
          <p:spPr>
            <a:xfrm flipH="1">
              <a:off x="4155654" y="2449165"/>
              <a:ext cx="92400" cy="2914066"/>
            </a:xfrm>
            <a:custGeom>
              <a:rect b="b" l="l" r="r" t="t"/>
              <a:pathLst>
                <a:path extrusionOk="0" h="6200140" w="120000">
                  <a:moveTo>
                    <a:pt x="0" y="0"/>
                  </a:moveTo>
                  <a:lnTo>
                    <a:pt x="0" y="6199905"/>
                  </a:lnTo>
                </a:path>
              </a:pathLst>
            </a:custGeom>
            <a:noFill/>
            <a:ln cap="flat" cmpd="sng" w="7850">
              <a:solidFill>
                <a:srgbClr val="F26A3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318" name="Google Shape;318;p16"/>
            <p:cNvSpPr/>
            <p:nvPr/>
          </p:nvSpPr>
          <p:spPr>
            <a:xfrm flipH="1">
              <a:off x="7667444" y="2449165"/>
              <a:ext cx="92400" cy="2914066"/>
            </a:xfrm>
            <a:custGeom>
              <a:rect b="b" l="l" r="r" t="t"/>
              <a:pathLst>
                <a:path extrusionOk="0" h="6200140" w="120000">
                  <a:moveTo>
                    <a:pt x="0" y="0"/>
                  </a:moveTo>
                  <a:lnTo>
                    <a:pt x="0" y="6199905"/>
                  </a:lnTo>
                </a:path>
              </a:pathLst>
            </a:custGeom>
            <a:noFill/>
            <a:ln cap="flat" cmpd="sng" w="7850">
              <a:solidFill>
                <a:srgbClr val="F26A3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sp>
        <p:nvSpPr>
          <p:cNvPr id="319" name="Google Shape;319;p16"/>
          <p:cNvSpPr txBox="1"/>
          <p:nvPr>
            <p:ph idx="1" type="body"/>
          </p:nvPr>
        </p:nvSpPr>
        <p:spPr>
          <a:xfrm>
            <a:off x="3289952" y="1965374"/>
            <a:ext cx="26337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3600"/>
              <a:buNone/>
              <a:defRPr b="1" i="0" sz="3600">
                <a:solidFill>
                  <a:srgbClr val="0020A5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0" name="Google Shape;320;p16"/>
          <p:cNvSpPr txBox="1"/>
          <p:nvPr>
            <p:ph idx="2" type="body"/>
          </p:nvPr>
        </p:nvSpPr>
        <p:spPr>
          <a:xfrm>
            <a:off x="3289915" y="2571750"/>
            <a:ext cx="2633700" cy="7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b="0" i="0" sz="1800">
                <a:latin typeface="IBM Plex Sans"/>
                <a:ea typeface="IBM Plex Sans"/>
                <a:cs typeface="IBM Plex Sans"/>
                <a:sym typeface="IBM Plex Sans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1" name="Google Shape;321;p16"/>
          <p:cNvSpPr txBox="1"/>
          <p:nvPr>
            <p:ph idx="3" type="body"/>
          </p:nvPr>
        </p:nvSpPr>
        <p:spPr>
          <a:xfrm>
            <a:off x="5929979" y="1965374"/>
            <a:ext cx="26337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3600"/>
              <a:buNone/>
              <a:defRPr b="1" i="0" sz="3600">
                <a:solidFill>
                  <a:srgbClr val="0020A5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2" name="Google Shape;322;p16"/>
          <p:cNvSpPr txBox="1"/>
          <p:nvPr>
            <p:ph idx="4" type="body"/>
          </p:nvPr>
        </p:nvSpPr>
        <p:spPr>
          <a:xfrm>
            <a:off x="5929942" y="2571750"/>
            <a:ext cx="2633700" cy="7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b="0" i="0" sz="1800">
                <a:latin typeface="IBM Plex Sans"/>
                <a:ea typeface="IBM Plex Sans"/>
                <a:cs typeface="IBM Plex Sans"/>
                <a:sym typeface="IBM Plex Sans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3" name="Google Shape;323;p16"/>
          <p:cNvSpPr txBox="1"/>
          <p:nvPr>
            <p:ph idx="5" type="body"/>
          </p:nvPr>
        </p:nvSpPr>
        <p:spPr>
          <a:xfrm>
            <a:off x="655995" y="1965374"/>
            <a:ext cx="26337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3600"/>
              <a:buNone/>
              <a:defRPr b="1" i="0" sz="3600">
                <a:solidFill>
                  <a:srgbClr val="0020A5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4" name="Google Shape;324;p16"/>
          <p:cNvSpPr txBox="1"/>
          <p:nvPr>
            <p:ph idx="6" type="body"/>
          </p:nvPr>
        </p:nvSpPr>
        <p:spPr>
          <a:xfrm>
            <a:off x="655958" y="2571750"/>
            <a:ext cx="2633700" cy="7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b="0" i="0" sz="1800">
                <a:latin typeface="IBM Plex Sans"/>
                <a:ea typeface="IBM Plex Sans"/>
                <a:cs typeface="IBM Plex Sans"/>
                <a:sym typeface="IBM Plex Sans"/>
              </a:defRPr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▪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5" name="Google Shape;325;p16"/>
          <p:cNvSpPr txBox="1"/>
          <p:nvPr/>
        </p:nvSpPr>
        <p:spPr>
          <a:xfrm>
            <a:off x="519810" y="4848949"/>
            <a:ext cx="6048600" cy="207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>
                <a:solidFill>
                  <a:srgbClr val="011FA3"/>
                </a:solidFill>
                <a:latin typeface="Anybody Light"/>
                <a:ea typeface="Anybody Light"/>
                <a:cs typeface="Anybody Light"/>
                <a:sym typeface="Anybody Light"/>
              </a:rPr>
              <a:t>UNIVERSITY OF FLORIDA HERBERT WERTHEIM COLLEGE OF ENGINEERING</a:t>
            </a:r>
            <a:endParaRPr sz="1100"/>
          </a:p>
        </p:txBody>
      </p:sp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 - UF Research" showMasterSp="0">
  <p:cSld name="Thank you - UF Research">
    <p:bg>
      <p:bgPr>
        <a:solidFill>
          <a:schemeClr val="dk1"/>
        </a:solid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33022" y="-18574"/>
            <a:ext cx="9210038" cy="5180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7"/>
          <p:cNvPicPr preferRelativeResize="0"/>
          <p:nvPr/>
        </p:nvPicPr>
        <p:blipFill rotWithShape="1">
          <a:blip r:embed="rId3">
            <a:alphaModFix/>
          </a:blip>
          <a:srcRect b="0" l="-16667" r="-16667" t="0"/>
          <a:stretch/>
        </p:blipFill>
        <p:spPr>
          <a:xfrm>
            <a:off x="1964640" y="2094603"/>
            <a:ext cx="5214719" cy="9542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31" name="Google Shape;331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32" name="Google Shape;33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1FA3"/>
              </a:buClr>
              <a:buSzPts val="2700"/>
              <a:buFont typeface="Anybody"/>
              <a:buNone/>
              <a:defRPr b="1" i="0" sz="2700" u="none" cap="none" strike="noStrike">
                <a:solidFill>
                  <a:srgbClr val="011FA3"/>
                </a:solidFill>
                <a:latin typeface="Anybody"/>
                <a:ea typeface="Anybody"/>
                <a:cs typeface="Anybody"/>
                <a:sym typeface="Anybod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85750" y="736664"/>
            <a:ext cx="8571900" cy="40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ED7C24"/>
              </a:buClr>
              <a:buSzPts val="2100"/>
              <a:buFont typeface="Noto Sans Symbols"/>
              <a:buChar char="▪"/>
              <a:defRPr b="0" i="0" sz="2100" u="none" cap="none" strike="noStrike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indent="-32385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500"/>
              <a:buFont typeface="Noto Sans Symbols"/>
              <a:buChar char="▪"/>
              <a:defRPr b="0" i="0" sz="1500" u="none" cap="none" strike="noStrike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D7C24"/>
              </a:buClr>
              <a:buSzPts val="1400"/>
              <a:buFont typeface="Noto Sans Symbols"/>
              <a:buChar char="▪"/>
              <a:defRPr b="0" i="0" sz="1400" u="none" cap="none" strike="noStrike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8" name="Google Shape;8;p1"/>
          <p:cNvCxnSpPr/>
          <p:nvPr/>
        </p:nvCxnSpPr>
        <p:spPr>
          <a:xfrm>
            <a:off x="285750" y="4952823"/>
            <a:ext cx="8571900" cy="0"/>
          </a:xfrm>
          <a:prstGeom prst="straightConnector1">
            <a:avLst/>
          </a:prstGeom>
          <a:noFill/>
          <a:ln cap="flat" cmpd="sng" w="7150">
            <a:solidFill>
              <a:srgbClr val="0020A5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" name="Google Shape;9;p1"/>
          <p:cNvSpPr/>
          <p:nvPr/>
        </p:nvSpPr>
        <p:spPr>
          <a:xfrm>
            <a:off x="8182295" y="4781373"/>
            <a:ext cx="399900" cy="34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900" u="none" cap="none" strike="noStrike">
                <a:solidFill>
                  <a:srgbClr val="0020A5"/>
                </a:solidFill>
                <a:latin typeface="Anybody Light"/>
                <a:ea typeface="Anybody Light"/>
                <a:cs typeface="Anybody Light"/>
                <a:sym typeface="Anybody Light"/>
              </a:rPr>
              <a:t>‹#›</a:t>
            </a:fld>
            <a:endParaRPr b="0" i="0" sz="900" u="none" cap="none" strike="noStrike">
              <a:solidFill>
                <a:srgbClr val="0020A5"/>
              </a:solidFill>
              <a:latin typeface="Anybody Light"/>
              <a:ea typeface="Anybody Light"/>
              <a:cs typeface="Anybody Light"/>
              <a:sym typeface="Anybody Light"/>
            </a:endParaRPr>
          </a:p>
        </p:txBody>
      </p:sp>
      <p:sp>
        <p:nvSpPr>
          <p:cNvPr id="10" name="Google Shape;10;p1"/>
          <p:cNvSpPr txBox="1"/>
          <p:nvPr/>
        </p:nvSpPr>
        <p:spPr>
          <a:xfrm>
            <a:off x="519810" y="4848949"/>
            <a:ext cx="6048600" cy="207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011FA3"/>
                </a:solidFill>
                <a:latin typeface="Anybody Light"/>
                <a:ea typeface="Anybody Light"/>
                <a:cs typeface="Anybody Light"/>
                <a:sym typeface="Anybody Light"/>
              </a:rPr>
              <a:t>UNIVERSITY OF FLORIDA HERBERT WERTHEIM COLLEGE OF ENGINEERING</a:t>
            </a:r>
            <a:endParaRPr sz="11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mc:AlternateContent>
    <mc:Choice Requires="p14">
      <p:transition p14:dur="250">
        <p:fade/>
      </p:transition>
    </mc:Choice>
    <mc:Fallback>
      <p:transition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8.png"/><Relationship Id="rId6" Type="http://schemas.openxmlformats.org/officeDocument/2006/relationships/image" Target="../media/image12.png"/><Relationship Id="rId7" Type="http://schemas.openxmlformats.org/officeDocument/2006/relationships/hyperlink" Target="https://doi.org/10.1109/ROBOT.1999.772544" TargetMode="External"/><Relationship Id="rId8" Type="http://schemas.openxmlformats.org/officeDocument/2006/relationships/hyperlink" Target="https://doi.org/10.1109/ROBOT.1999.772544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13.png"/><Relationship Id="rId5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jpg"/><Relationship Id="rId4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3.png"/><Relationship Id="rId4" Type="http://schemas.openxmlformats.org/officeDocument/2006/relationships/image" Target="../media/image4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drive.google.com/file/d/1K3_V0Cv9xsFB_uTct9MLN5CGTps2zVYp/view" TargetMode="External"/><Relationship Id="rId4" Type="http://schemas.openxmlformats.org/officeDocument/2006/relationships/image" Target="../media/image2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drive.google.com/file/d/1yBQzTeNCboCfGFiNQaQoxIi5aLYnRQzY/view" TargetMode="External"/><Relationship Id="rId4" Type="http://schemas.openxmlformats.org/officeDocument/2006/relationships/image" Target="../media/image2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8.png"/><Relationship Id="rId4" Type="http://schemas.openxmlformats.org/officeDocument/2006/relationships/image" Target="../media/image27.png"/><Relationship Id="rId5" Type="http://schemas.openxmlformats.org/officeDocument/2006/relationships/image" Target="../media/image4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6.png"/><Relationship Id="rId4" Type="http://schemas.openxmlformats.org/officeDocument/2006/relationships/hyperlink" Target="https://doi.org/10.1109/ICIF.2010.5712013" TargetMode="External"/><Relationship Id="rId5" Type="http://schemas.openxmlformats.org/officeDocument/2006/relationships/hyperlink" Target="https://doi.org/10.1109/ICIF.2010.5712013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6.png"/><Relationship Id="rId4" Type="http://schemas.openxmlformats.org/officeDocument/2006/relationships/hyperlink" Target="https://doi.org/10.1109/ICIF.2010.5712013" TargetMode="External"/><Relationship Id="rId5" Type="http://schemas.openxmlformats.org/officeDocument/2006/relationships/hyperlink" Target="https://doi.org/10.1109/ICIF.2010.5712013" TargetMode="External"/><Relationship Id="rId6" Type="http://schemas.openxmlformats.org/officeDocument/2006/relationships/image" Target="../media/image4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4.png"/><Relationship Id="rId4" Type="http://schemas.openxmlformats.org/officeDocument/2006/relationships/image" Target="../media/image2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://drive.google.com/file/d/1p58WJT6yAW0ouRRUDsofjyBTRnPD5MA7/view" TargetMode="External"/><Relationship Id="rId4" Type="http://schemas.openxmlformats.org/officeDocument/2006/relationships/image" Target="../media/image33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://drive.google.com/file/d/1p58WJT6yAW0ouRRUDsofjyBTRnPD5MA7/view" TargetMode="External"/><Relationship Id="rId4" Type="http://schemas.openxmlformats.org/officeDocument/2006/relationships/image" Target="../media/image33.jpg"/><Relationship Id="rId5" Type="http://schemas.openxmlformats.org/officeDocument/2006/relationships/hyperlink" Target="http://drive.google.com/file/d/1QngbkzERPpuPPUaHVNu-EdfERG7iI-PL/view" TargetMode="External"/><Relationship Id="rId6" Type="http://schemas.openxmlformats.org/officeDocument/2006/relationships/image" Target="../media/image38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7.png"/><Relationship Id="rId4" Type="http://schemas.openxmlformats.org/officeDocument/2006/relationships/image" Target="../media/image36.png"/><Relationship Id="rId5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9"/>
          <p:cNvSpPr txBox="1"/>
          <p:nvPr>
            <p:ph type="ctrTitle"/>
          </p:nvPr>
        </p:nvSpPr>
        <p:spPr>
          <a:xfrm>
            <a:off x="311700" y="586275"/>
            <a:ext cx="8520600" cy="22110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" sz="3800"/>
              <a:t>InfoMagNav: </a:t>
            </a:r>
            <a:r>
              <a:rPr lang="en" sz="3800"/>
              <a:t>Real-Time Uncertainty-Aware Motion Planning for Magnetic-Based Navigation</a:t>
            </a:r>
            <a:endParaRPr b="0" i="1" sz="3800"/>
          </a:p>
        </p:txBody>
      </p:sp>
      <p:sp>
        <p:nvSpPr>
          <p:cNvPr id="338" name="Google Shape;338;p19"/>
          <p:cNvSpPr txBox="1"/>
          <p:nvPr>
            <p:ph idx="1" type="subTitle"/>
          </p:nvPr>
        </p:nvSpPr>
        <p:spPr>
          <a:xfrm>
            <a:off x="311700" y="3329613"/>
            <a:ext cx="8520600" cy="7926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 fontScale="85000" lnSpcReduction="20000"/>
          </a:bodyPr>
          <a:lstStyle/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By Aditya Penumarti</a:t>
            </a:r>
            <a:endParaRPr/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April 3rd, 2026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/>
              <a:t>Motivation</a:t>
            </a:r>
            <a:r>
              <a:rPr lang="en" sz="3900"/>
              <a:t> and Background</a:t>
            </a:r>
            <a:endParaRPr sz="3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1"/>
          <p:cNvSpPr txBox="1"/>
          <p:nvPr>
            <p:ph type="title"/>
          </p:nvPr>
        </p:nvSpPr>
        <p:spPr>
          <a:xfrm>
            <a:off x="285751" y="69391"/>
            <a:ext cx="8571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8889"/>
              <a:buFont typeface="Arial"/>
              <a:buNone/>
            </a:pPr>
            <a:r>
              <a:rPr lang="en"/>
              <a:t>Motivation: Magnetic Anomaly-based Navigation (MagNav)</a:t>
            </a:r>
            <a:endParaRPr/>
          </a:p>
        </p:txBody>
      </p:sp>
      <p:sp>
        <p:nvSpPr>
          <p:cNvPr id="349" name="Google Shape;349;p21"/>
          <p:cNvSpPr txBox="1"/>
          <p:nvPr>
            <p:ph idx="1" type="body"/>
          </p:nvPr>
        </p:nvSpPr>
        <p:spPr>
          <a:xfrm>
            <a:off x="285750" y="4179515"/>
            <a:ext cx="8571900" cy="5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">
                <a:solidFill>
                  <a:schemeClr val="accent2"/>
                </a:solidFill>
              </a:rPr>
              <a:t>How can we utilize magnetic anomalies for GPS-denied navigation?</a:t>
            </a:r>
            <a:endParaRPr>
              <a:solidFill>
                <a:schemeClr val="accent2"/>
              </a:solidFill>
            </a:endParaRPr>
          </a:p>
        </p:txBody>
      </p:sp>
      <p:grpSp>
        <p:nvGrpSpPr>
          <p:cNvPr id="350" name="Google Shape;350;p21"/>
          <p:cNvGrpSpPr/>
          <p:nvPr/>
        </p:nvGrpSpPr>
        <p:grpSpPr>
          <a:xfrm>
            <a:off x="151598" y="955262"/>
            <a:ext cx="4363875" cy="3101883"/>
            <a:chOff x="202131" y="936807"/>
            <a:chExt cx="5818500" cy="3939900"/>
          </a:xfrm>
        </p:grpSpPr>
        <p:sp>
          <p:nvSpPr>
            <p:cNvPr id="351" name="Google Shape;351;p21"/>
            <p:cNvSpPr/>
            <p:nvPr/>
          </p:nvSpPr>
          <p:spPr>
            <a:xfrm>
              <a:off x="202131" y="936807"/>
              <a:ext cx="5818500" cy="3939900"/>
            </a:xfrm>
            <a:prstGeom prst="rect">
              <a:avLst/>
            </a:prstGeom>
            <a:solidFill>
              <a:srgbClr val="EBEFF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EBEFF3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21"/>
            <p:cNvSpPr txBox="1"/>
            <p:nvPr/>
          </p:nvSpPr>
          <p:spPr>
            <a:xfrm>
              <a:off x="467957" y="1044385"/>
              <a:ext cx="5275800" cy="43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" sz="1800" u="none" cap="none" strike="noStrike">
                  <a:solidFill>
                    <a:schemeClr val="accent1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Long-duration operation without GPS</a:t>
              </a:r>
              <a:endParaRPr sz="1100">
                <a:solidFill>
                  <a:schemeClr val="accent1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353" name="Google Shape;353;p21"/>
            <p:cNvSpPr txBox="1"/>
            <p:nvPr/>
          </p:nvSpPr>
          <p:spPr>
            <a:xfrm>
              <a:off x="495406" y="3470590"/>
              <a:ext cx="5275800" cy="114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-254000" lvl="0" marL="25400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IBM Plex Sans"/>
                <a:buChar char="-"/>
              </a:pPr>
              <a:r>
                <a:rPr i="0" lang="en" sz="1800" u="none" cap="none" strike="noStrike">
                  <a:solidFill>
                    <a:schemeClr val="dk1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GPS not available (jammed)</a:t>
              </a:r>
              <a:endParaRPr sz="1100">
                <a:latin typeface="IBM Plex Sans"/>
                <a:ea typeface="IBM Plex Sans"/>
                <a:cs typeface="IBM Plex Sans"/>
                <a:sym typeface="IBM Plex Sans"/>
              </a:endParaRPr>
            </a:p>
            <a:p>
              <a:pPr indent="-254000" lvl="0" marL="25400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IBM Plex Sans"/>
                <a:buChar char="-"/>
              </a:pPr>
              <a:r>
                <a:rPr i="0" lang="en" sz="1800" u="none" cap="none" strike="noStrike">
                  <a:solidFill>
                    <a:schemeClr val="dk1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Weather-dependent</a:t>
              </a:r>
              <a:endParaRPr sz="1100">
                <a:latin typeface="IBM Plex Sans"/>
                <a:ea typeface="IBM Plex Sans"/>
                <a:cs typeface="IBM Plex Sans"/>
                <a:sym typeface="IBM Plex Sans"/>
              </a:endParaRPr>
            </a:p>
            <a:p>
              <a:pPr indent="-254000" lvl="0" marL="25400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IBM Plex Sans"/>
                <a:buChar char="-"/>
              </a:pPr>
              <a:r>
                <a:rPr i="0" lang="en" sz="1800" u="none" cap="none" strike="noStrike">
                  <a:solidFill>
                    <a:schemeClr val="dk1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Not robust in repeated features</a:t>
              </a:r>
              <a:endParaRPr sz="1100"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grpSp>
        <p:nvGrpSpPr>
          <p:cNvPr id="354" name="Google Shape;354;p21"/>
          <p:cNvGrpSpPr/>
          <p:nvPr/>
        </p:nvGrpSpPr>
        <p:grpSpPr>
          <a:xfrm>
            <a:off x="4628551" y="955273"/>
            <a:ext cx="4363875" cy="3102075"/>
            <a:chOff x="6171400" y="936807"/>
            <a:chExt cx="5818500" cy="4136100"/>
          </a:xfrm>
        </p:grpSpPr>
        <p:sp>
          <p:nvSpPr>
            <p:cNvPr id="355" name="Google Shape;355;p21"/>
            <p:cNvSpPr/>
            <p:nvPr/>
          </p:nvSpPr>
          <p:spPr>
            <a:xfrm>
              <a:off x="6171400" y="936807"/>
              <a:ext cx="5818500" cy="4136100"/>
            </a:xfrm>
            <a:prstGeom prst="rect">
              <a:avLst/>
            </a:prstGeom>
            <a:solidFill>
              <a:srgbClr val="EBEFF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EBEFF3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21"/>
            <p:cNvSpPr txBox="1"/>
            <p:nvPr/>
          </p:nvSpPr>
          <p:spPr>
            <a:xfrm>
              <a:off x="6369268" y="1047863"/>
              <a:ext cx="5275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" sz="1800" u="none" cap="none" strike="noStrike">
                  <a:solidFill>
                    <a:schemeClr val="accent1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Magnetic Anomaly map</a:t>
              </a:r>
              <a:endParaRPr sz="1100">
                <a:solidFill>
                  <a:schemeClr val="accent1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pic>
          <p:nvPicPr>
            <p:cNvPr id="357" name="Google Shape;357;p21"/>
            <p:cNvPicPr preferRelativeResize="0"/>
            <p:nvPr/>
          </p:nvPicPr>
          <p:blipFill rotWithShape="1">
            <a:blip r:embed="rId3">
              <a:alphaModFix/>
            </a:blip>
            <a:srcRect b="10611" l="0" r="0" t="0"/>
            <a:stretch/>
          </p:blipFill>
          <p:spPr>
            <a:xfrm>
              <a:off x="7352492" y="1506050"/>
              <a:ext cx="3456286" cy="21931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8" name="Google Shape;358;p21"/>
            <p:cNvSpPr txBox="1"/>
            <p:nvPr/>
          </p:nvSpPr>
          <p:spPr>
            <a:xfrm>
              <a:off x="6458347" y="3872484"/>
              <a:ext cx="5275800" cy="120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-254000" lvl="0" marL="25400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IBM Plex Sans"/>
                <a:buChar char="-"/>
              </a:pPr>
              <a:r>
                <a:rPr i="0" lang="en" sz="1800" u="none" cap="none" strike="noStrike">
                  <a:solidFill>
                    <a:schemeClr val="dk1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Available globally</a:t>
              </a:r>
              <a:endParaRPr sz="1100">
                <a:latin typeface="IBM Plex Sans"/>
                <a:ea typeface="IBM Plex Sans"/>
                <a:cs typeface="IBM Plex Sans"/>
                <a:sym typeface="IBM Plex Sans"/>
              </a:endParaRPr>
            </a:p>
            <a:p>
              <a:pPr indent="-254000" lvl="0" marL="25400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IBM Plex Sans"/>
                <a:buChar char="-"/>
              </a:pPr>
              <a:r>
                <a:rPr i="0" lang="en" sz="1800" u="none" cap="none" strike="noStrike">
                  <a:solidFill>
                    <a:schemeClr val="dk1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Robust to dynamic changes unlike magnetic fields</a:t>
              </a:r>
              <a:endParaRPr sz="1100"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pic>
        <p:nvPicPr>
          <p:cNvPr descr="A satellite with a red x&#10;&#10;Description automatically generated" id="359" name="Google Shape;359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0484" y="1369875"/>
            <a:ext cx="2287249" cy="1456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2"/>
          <p:cNvSpPr txBox="1"/>
          <p:nvPr>
            <p:ph type="title"/>
          </p:nvPr>
        </p:nvSpPr>
        <p:spPr>
          <a:xfrm>
            <a:off x="285751" y="69391"/>
            <a:ext cx="8571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"/>
              <a:t>Motivation: Uncertainty Reduction</a:t>
            </a:r>
            <a:endParaRPr/>
          </a:p>
        </p:txBody>
      </p:sp>
      <p:sp>
        <p:nvSpPr>
          <p:cNvPr id="365" name="Google Shape;365;p22"/>
          <p:cNvSpPr txBox="1"/>
          <p:nvPr>
            <p:ph idx="1" type="body"/>
          </p:nvPr>
        </p:nvSpPr>
        <p:spPr>
          <a:xfrm>
            <a:off x="285750" y="4179515"/>
            <a:ext cx="8571900" cy="5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">
                <a:solidFill>
                  <a:schemeClr val="accent2"/>
                </a:solidFill>
              </a:rPr>
              <a:t>How can we use information encoded in our environment to make better navigation decisions for our localization?</a:t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366" name="Google Shape;36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5675" y="1005813"/>
            <a:ext cx="2591125" cy="313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7625" y="985429"/>
            <a:ext cx="2624833" cy="317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3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Problem </a:t>
            </a:r>
            <a:endParaRPr/>
          </a:p>
        </p:txBody>
      </p:sp>
      <p:sp>
        <p:nvSpPr>
          <p:cNvPr id="373" name="Google Shape;373;p23"/>
          <p:cNvSpPr txBox="1"/>
          <p:nvPr>
            <p:ph idx="1" type="body"/>
          </p:nvPr>
        </p:nvSpPr>
        <p:spPr>
          <a:xfrm>
            <a:off x="3319600" y="2119775"/>
            <a:ext cx="5538000" cy="26562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400"/>
              <a:buChar char="▪"/>
            </a:pPr>
            <a:r>
              <a:rPr lang="en" sz="2400"/>
              <a:t>Use the </a:t>
            </a:r>
            <a:r>
              <a:rPr b="1" lang="en" sz="2400"/>
              <a:t>information</a:t>
            </a:r>
            <a:r>
              <a:rPr lang="en" sz="2400"/>
              <a:t> available to make </a:t>
            </a:r>
            <a:r>
              <a:rPr b="1" lang="en" sz="2400"/>
              <a:t>decisions</a:t>
            </a:r>
            <a:endParaRPr b="1"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" sz="2400"/>
              <a:t>These </a:t>
            </a:r>
            <a:r>
              <a:rPr b="1" lang="en" sz="2400"/>
              <a:t>decisions</a:t>
            </a:r>
            <a:r>
              <a:rPr lang="en" sz="2400"/>
              <a:t> as a consequence will help us know </a:t>
            </a:r>
            <a:r>
              <a:rPr b="1" lang="en" sz="2400"/>
              <a:t>where we are</a:t>
            </a:r>
            <a:endParaRPr b="1" sz="2400"/>
          </a:p>
        </p:txBody>
      </p:sp>
      <p:sp>
        <p:nvSpPr>
          <p:cNvPr id="374" name="Google Shape;374;p23"/>
          <p:cNvSpPr txBox="1"/>
          <p:nvPr>
            <p:ph idx="1" type="body"/>
          </p:nvPr>
        </p:nvSpPr>
        <p:spPr>
          <a:xfrm>
            <a:off x="285750" y="729940"/>
            <a:ext cx="8571900" cy="5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" sz="2400">
                <a:solidFill>
                  <a:schemeClr val="accent2"/>
                </a:solidFill>
              </a:rPr>
              <a:t>Using information can we reduce our uncertainty about our state while completing our task?</a:t>
            </a:r>
            <a:endParaRPr sz="2400">
              <a:solidFill>
                <a:schemeClr val="accent2"/>
              </a:solidFill>
            </a:endParaRPr>
          </a:p>
        </p:txBody>
      </p:sp>
      <p:pic>
        <p:nvPicPr>
          <p:cNvPr id="375" name="Google Shape;37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900" y="1529975"/>
            <a:ext cx="2685532" cy="324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4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"/>
              <a:t>Background - Particle Filter</a:t>
            </a:r>
            <a:endParaRPr/>
          </a:p>
        </p:txBody>
      </p:sp>
      <p:pic>
        <p:nvPicPr>
          <p:cNvPr id="381" name="Google Shape;38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8125" y="1028188"/>
            <a:ext cx="2814725" cy="3087125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24"/>
          <p:cNvSpPr txBox="1"/>
          <p:nvPr>
            <p:ph idx="1" type="body"/>
          </p:nvPr>
        </p:nvSpPr>
        <p:spPr>
          <a:xfrm>
            <a:off x="285750" y="736675"/>
            <a:ext cx="5309100" cy="22170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51949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943"/>
              <a:buChar char="●"/>
            </a:pPr>
            <a:r>
              <a:rPr lang="en" sz="1943"/>
              <a:t>Particle Filtering [1] is used to localize in magnetic fields</a:t>
            </a:r>
            <a:endParaRPr sz="1943"/>
          </a:p>
          <a:p>
            <a:pPr indent="-35194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3"/>
              <a:buChar char="●"/>
            </a:pPr>
            <a:r>
              <a:rPr lang="en" sz="1943"/>
              <a:t>The filter has state estimate guesses initialized as:</a:t>
            </a:r>
            <a:endParaRPr sz="1943"/>
          </a:p>
          <a:p>
            <a:pPr indent="-334328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65"/>
              <a:buChar char="○"/>
            </a:pPr>
            <a:r>
              <a:rPr lang="en" sz="1665"/>
              <a:t>a standard normal distribution with uniformly distributed weights</a:t>
            </a:r>
            <a:endParaRPr sz="1665"/>
          </a:p>
          <a:p>
            <a:pPr indent="-35194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3"/>
              <a:buChar char="●"/>
            </a:pPr>
            <a:r>
              <a:rPr lang="en" sz="1943"/>
              <a:t>The filter is propagated using a </a:t>
            </a:r>
            <a:r>
              <a:rPr i="1" lang="en" sz="1943"/>
              <a:t>unicycle</a:t>
            </a:r>
            <a:r>
              <a:rPr lang="en" sz="1943"/>
              <a:t> motion model</a:t>
            </a:r>
            <a:endParaRPr sz="1943"/>
          </a:p>
          <a:p>
            <a:pPr indent="0" lvl="0" marL="0" rtl="0" algn="l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SzPts val="1018"/>
              <a:buNone/>
            </a:pPr>
            <a:r>
              <a:t/>
            </a:r>
            <a:endParaRPr sz="1943"/>
          </a:p>
          <a:p>
            <a:pPr indent="0" lvl="0" marL="0" rtl="0" algn="l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SzPts val="1018"/>
              <a:buNone/>
            </a:pPr>
            <a:r>
              <a:rPr lang="en" sz="1943"/>
              <a:t>    </a:t>
            </a:r>
            <a:endParaRPr sz="1943"/>
          </a:p>
          <a:p>
            <a:pPr indent="0" lvl="0" marL="0" rtl="0" algn="l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SzPts val="1018"/>
              <a:buNone/>
            </a:pPr>
            <a:r>
              <a:rPr lang="en" sz="1943"/>
              <a:t>   </a:t>
            </a:r>
            <a:endParaRPr sz="1943"/>
          </a:p>
          <a:p>
            <a:pPr indent="0" lvl="0" marL="0" rtl="0" algn="l">
              <a:lnSpc>
                <a:spcPct val="80000"/>
              </a:lnSpc>
              <a:spcBef>
                <a:spcPts val="800"/>
              </a:spcBef>
              <a:spcAft>
                <a:spcPts val="200"/>
              </a:spcAft>
              <a:buSzPts val="1018"/>
              <a:buNone/>
            </a:pPr>
            <a:r>
              <a:t/>
            </a:r>
            <a:endParaRPr sz="1943"/>
          </a:p>
        </p:txBody>
      </p:sp>
      <p:pic>
        <p:nvPicPr>
          <p:cNvPr id="383" name="Google Shape;383;p24" title="{&quot;red&quot;:63,&quot;green&quot;:63,&quot;blue&quot;:63,&quot;origURL&quot;:&quot;https://www.codecogs.com/eqnedit.php?latex=x_%7Bk%2B1%7D%20%3D%20x_%7Bk%7D%20%2BV%5Ccos%20%5Ctheta%20%5CDelta%20t%20%2B%20%5Cepsilon_%7Bx%7D#0&quot;,&quot;size&quot;:24,&quot;width&quot;:418.03937007874015,&quot;height&quot;:318.07086614173227}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43025" y="3519393"/>
            <a:ext cx="2194562" cy="181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24" title="{&quot;red&quot;:63,&quot;green&quot;:63,&quot;blue&quot;:63,&quot;origURL&quot;:&quot;https://www.codecogs.com/eqnedit.php?latex=y_%7Bk%2B1%7D%20%3D%20y_%7Bk%7D%20%2B%20V%20%5Csin%20%5Ctheta%20%5CDelta%20t%20%2B%20%5Cepsilon_%7By%7D#0&quot;,&quot;size&quot;:24,&quot;width&quot;:418.03937007874015,&quot;height&quot;:318.07086614173227}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43025" y="3797519"/>
            <a:ext cx="2194558" cy="197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24" title="{&quot;red&quot;:63,&quot;green&quot;:63,&quot;blue&quot;:63,&quot;origURL&quot;:&quot;https://www.codecogs.com/eqnedit.php?latex=%20%5Ctheta_%7Bk%2B1%7D%20%3D%20%5Ctheta_%7Bk%7D%20%2B%20%5Comega%20%5CDelta%20t%20%2B%20%5Cepsilon_%7B%5Ctheta%7D#0&quot;,&quot;size&quot;:24,&quot;width&quot;:418.03937007874015,&quot;height&quot;:318.07086614173227}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85971" y="4092195"/>
            <a:ext cx="1708652" cy="1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24"/>
          <p:cNvSpPr txBox="1"/>
          <p:nvPr/>
        </p:nvSpPr>
        <p:spPr>
          <a:xfrm>
            <a:off x="5738125" y="4273475"/>
            <a:ext cx="314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Fig. 2: Particle Filter Architecture</a:t>
            </a:r>
            <a:endParaRPr i="1" sz="1200">
              <a:solidFill>
                <a:srgbClr val="3F3F3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87" name="Google Shape;387;p24"/>
          <p:cNvSpPr txBox="1"/>
          <p:nvPr/>
        </p:nvSpPr>
        <p:spPr>
          <a:xfrm>
            <a:off x="212601" y="4493541"/>
            <a:ext cx="80106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7620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[1] F. Dellaert, D. Fox, W. Burgard, and S. Thrun, “Monte Carlo localization for mobile robots,” in </a:t>
            </a:r>
            <a:r>
              <a:rPr i="1" lang="en" sz="800">
                <a:solidFill>
                  <a:schemeClr val="dk1"/>
                </a:solidFill>
              </a:rPr>
              <a:t>Proceedings 1999 IEEE International Conference on Robotics and Automation (Cat. No.99CH36288C)</a:t>
            </a:r>
            <a:r>
              <a:rPr lang="en" sz="800">
                <a:solidFill>
                  <a:schemeClr val="dk1"/>
                </a:solidFill>
              </a:rPr>
              <a:t>, May 1999, pp. 1322–1328 vol.2. doi:</a:t>
            </a:r>
            <a:r>
              <a:rPr lang="en" sz="800">
                <a:solidFill>
                  <a:schemeClr val="dk1"/>
                </a:solidFill>
                <a:uFill>
                  <a:noFill/>
                </a:u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800" u="sng">
                <a:solidFill>
                  <a:schemeClr val="hlink"/>
                </a:solidFill>
                <a:hlinkClick r:id="rId8"/>
              </a:rPr>
              <a:t>10.1109/ROBOT.1999.772544</a:t>
            </a:r>
            <a:r>
              <a:rPr lang="en" sz="800">
                <a:solidFill>
                  <a:schemeClr val="dk1"/>
                </a:solidFill>
              </a:rPr>
              <a:t>.</a:t>
            </a:r>
            <a:endParaRPr sz="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25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"/>
              <a:t>Background - Particle Filter</a:t>
            </a:r>
            <a:endParaRPr/>
          </a:p>
        </p:txBody>
      </p:sp>
      <p:pic>
        <p:nvPicPr>
          <p:cNvPr id="393" name="Google Shape;39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8125" y="1028188"/>
            <a:ext cx="2814725" cy="3087125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25"/>
          <p:cNvSpPr txBox="1"/>
          <p:nvPr>
            <p:ph idx="1" type="body"/>
          </p:nvPr>
        </p:nvSpPr>
        <p:spPr>
          <a:xfrm>
            <a:off x="285750" y="736675"/>
            <a:ext cx="5309100" cy="26907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51949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943"/>
              <a:buChar char="●"/>
            </a:pPr>
            <a:r>
              <a:rPr lang="en" sz="1943"/>
              <a:t>Sensor model is a queried map sensor value with stochastic noise:</a:t>
            </a:r>
            <a:br>
              <a:rPr lang="en" sz="1943"/>
            </a:br>
            <a:br>
              <a:rPr lang="en" sz="1943"/>
            </a:br>
            <a:br>
              <a:rPr lang="en" sz="1943"/>
            </a:br>
            <a:endParaRPr sz="1943"/>
          </a:p>
          <a:p>
            <a:pPr indent="-35194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3"/>
              <a:buChar char="●"/>
            </a:pPr>
            <a:r>
              <a:rPr lang="en" sz="1943"/>
              <a:t>This sensor model is then used to update the state estimate based on the prior distribution.</a:t>
            </a:r>
            <a:endParaRPr sz="1943"/>
          </a:p>
          <a:p>
            <a:pPr indent="-35194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3"/>
              <a:buChar char="●"/>
            </a:pPr>
            <a:r>
              <a:rPr lang="en" sz="1943"/>
              <a:t>The localization is highly dependent on where the anomalies are</a:t>
            </a:r>
            <a:endParaRPr sz="1943"/>
          </a:p>
          <a:p>
            <a:pPr indent="0" lvl="0" marL="0" rtl="0" algn="l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SzPts val="1018"/>
              <a:buNone/>
            </a:pPr>
            <a:r>
              <a:t/>
            </a:r>
            <a:endParaRPr sz="1943"/>
          </a:p>
          <a:p>
            <a:pPr indent="0" lvl="0" marL="0" rtl="0" algn="l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SzPts val="1018"/>
              <a:buNone/>
            </a:pPr>
            <a:r>
              <a:rPr lang="en" sz="1943"/>
              <a:t>    </a:t>
            </a:r>
            <a:endParaRPr sz="1943"/>
          </a:p>
          <a:p>
            <a:pPr indent="0" lvl="0" marL="0" rtl="0" algn="l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SzPts val="1018"/>
              <a:buNone/>
            </a:pPr>
            <a:r>
              <a:rPr lang="en" sz="1943"/>
              <a:t>   </a:t>
            </a:r>
            <a:endParaRPr sz="1943"/>
          </a:p>
          <a:p>
            <a:pPr indent="0" lvl="0" marL="0" rtl="0" algn="l">
              <a:lnSpc>
                <a:spcPct val="80000"/>
              </a:lnSpc>
              <a:spcBef>
                <a:spcPts val="800"/>
              </a:spcBef>
              <a:spcAft>
                <a:spcPts val="200"/>
              </a:spcAft>
              <a:buSzPts val="1018"/>
              <a:buNone/>
            </a:pPr>
            <a:r>
              <a:t/>
            </a:r>
            <a:endParaRPr sz="1943"/>
          </a:p>
        </p:txBody>
      </p:sp>
      <p:pic>
        <p:nvPicPr>
          <p:cNvPr id="395" name="Google Shape;395;p25" title="{&quot;red&quot;:63,&quot;green&quot;:63,&quot;blue&quot;:63,&quot;origURL&quot;:&quot;https://www.codecogs.com/eqnedit.php?latex=z_%7Bk%7D%20%3D%20g(%5Cmathbf%7Bx%7D_%7Bk%7D%2Cm)#0&quot;,&quot;size&quot;:24,&quot;width&quot;:418.03937007874015,&quot;height&quot;:211.86614173228347}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80423" y="1523225"/>
            <a:ext cx="1519755" cy="27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25" title="{&quot;red&quot;:63,&quot;green&quot;:63,&quot;blue&quot;:63,&quot;origURL&quot;:&quot;https://www.codecogs.com/eqnedit.php?latex=z_%7Bk%7D%20%5Csim%20%5Cmathcal%7BN%7D%5Cleft(m(%5Cmathbf%7Bx%7D_%7Bk%7D)%2C%5Csigma%5E2%5Cright)#0&quot;,&quot;size&quot;:24,&quot;width&quot;:418.03937007874015,&quot;height&quot;:211.86614173228347}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22885" y="1993400"/>
            <a:ext cx="1834825" cy="27010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25"/>
          <p:cNvSpPr txBox="1"/>
          <p:nvPr/>
        </p:nvSpPr>
        <p:spPr>
          <a:xfrm>
            <a:off x="5738125" y="4273475"/>
            <a:ext cx="314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Fig. 2: Particle Filter Architecture</a:t>
            </a:r>
            <a:endParaRPr i="1" sz="1200">
              <a:solidFill>
                <a:srgbClr val="3F3F3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6"/>
          <p:cNvSpPr/>
          <p:nvPr/>
        </p:nvSpPr>
        <p:spPr>
          <a:xfrm>
            <a:off x="5621628" y="915042"/>
            <a:ext cx="3231000" cy="2620200"/>
          </a:xfrm>
          <a:prstGeom prst="rect">
            <a:avLst/>
          </a:prstGeom>
          <a:solidFill>
            <a:srgbClr val="EBEFF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EBEFF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26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"/>
              <a:t>Background - Map Collection</a:t>
            </a:r>
            <a:endParaRPr/>
          </a:p>
        </p:txBody>
      </p:sp>
      <p:pic>
        <p:nvPicPr>
          <p:cNvPr id="405" name="Google Shape;40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66516" y="992316"/>
            <a:ext cx="2957286" cy="1973043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26"/>
          <p:cNvSpPr txBox="1"/>
          <p:nvPr/>
        </p:nvSpPr>
        <p:spPr>
          <a:xfrm>
            <a:off x="6114245" y="3090929"/>
            <a:ext cx="24195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QTFM Magnetometer (https://quspin.com/qtfm-gen-2/)</a:t>
            </a:r>
            <a:endParaRPr sz="1100"/>
          </a:p>
        </p:txBody>
      </p:sp>
      <p:sp>
        <p:nvSpPr>
          <p:cNvPr id="407" name="Google Shape;407;p26"/>
          <p:cNvSpPr txBox="1"/>
          <p:nvPr>
            <p:ph idx="1" type="body"/>
          </p:nvPr>
        </p:nvSpPr>
        <p:spPr>
          <a:xfrm>
            <a:off x="285750" y="736675"/>
            <a:ext cx="5159700" cy="4039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MagNav requires highly sensitive magnetometers to be used</a:t>
            </a:r>
            <a:endParaRPr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▪"/>
            </a:pPr>
            <a:r>
              <a:rPr lang="en"/>
              <a:t>An optically pumped quantum magnetometer is used</a:t>
            </a:r>
            <a:endParaRPr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The magnetometer produces a scalar intensity output</a:t>
            </a:r>
            <a:endParaRPr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The sensitivity of the magnetometer used is </a:t>
            </a:r>
            <a:endParaRPr i="1"/>
          </a:p>
        </p:txBody>
      </p:sp>
      <p:pic>
        <p:nvPicPr>
          <p:cNvPr id="408" name="Google Shape;408;p26" title="{&quot;red&quot;:63,&quot;green&quot;:63,&quot;blue&quot;:63,&quot;origURL&quot;:&quot;https://www.codecogs.com/eqnedit.php?latex=3~pT%2F%5Csqrt%7BHz%7D#0&quot;,&quot;size&quot;:21,&quot;width&quot;:406.2755905511811,&quot;height&quot;:318.07086614173227}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50640" y="3234705"/>
            <a:ext cx="1396175" cy="3560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7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"/>
              <a:t>Background - Map Collection</a:t>
            </a:r>
            <a:endParaRPr/>
          </a:p>
        </p:txBody>
      </p:sp>
      <p:pic>
        <p:nvPicPr>
          <p:cNvPr id="415" name="Google Shape;415;p2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91639" y="1125519"/>
            <a:ext cx="4880700" cy="312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5480" y="1273243"/>
            <a:ext cx="3215044" cy="30434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28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"/>
              <a:t>Background - MagNav Localization</a:t>
            </a:r>
            <a:endParaRPr/>
          </a:p>
        </p:txBody>
      </p:sp>
      <p:sp>
        <p:nvSpPr>
          <p:cNvPr id="422" name="Google Shape;422;p28"/>
          <p:cNvSpPr txBox="1"/>
          <p:nvPr/>
        </p:nvSpPr>
        <p:spPr>
          <a:xfrm>
            <a:off x="781442" y="4219209"/>
            <a:ext cx="72057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Navigating through low gradients the uncertainty increases as there is no uniqueness.</a:t>
            </a:r>
            <a:endParaRPr sz="11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23" name="Google Shape;423;p28"/>
          <p:cNvSpPr txBox="1"/>
          <p:nvPr/>
        </p:nvSpPr>
        <p:spPr>
          <a:xfrm>
            <a:off x="1461900" y="3692104"/>
            <a:ext cx="622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Fig. 3: Navigation through uniform/flat gradients</a:t>
            </a:r>
            <a:endParaRPr i="1" sz="1200">
              <a:solidFill>
                <a:srgbClr val="3F3F3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24" name="Google Shape;42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9633" y="1001701"/>
            <a:ext cx="5244740" cy="26903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9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"/>
              <a:t>Background - MagNav Localization</a:t>
            </a:r>
            <a:endParaRPr/>
          </a:p>
        </p:txBody>
      </p:sp>
      <p:sp>
        <p:nvSpPr>
          <p:cNvPr id="430" name="Google Shape;430;p29"/>
          <p:cNvSpPr txBox="1"/>
          <p:nvPr/>
        </p:nvSpPr>
        <p:spPr>
          <a:xfrm>
            <a:off x="969142" y="4154244"/>
            <a:ext cx="72057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Navigating through low gradients the uncertainty is increased.</a:t>
            </a:r>
            <a:endParaRPr sz="11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Localization is completed using a particle filter.</a:t>
            </a:r>
            <a:endParaRPr sz="11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31" name="Google Shape;431;p29" title="MagNavVideo1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250" y="919426"/>
            <a:ext cx="8839200" cy="248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0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"/>
              <a:t>Background - MagNav Localization</a:t>
            </a:r>
            <a:endParaRPr/>
          </a:p>
        </p:txBody>
      </p:sp>
      <p:sp>
        <p:nvSpPr>
          <p:cNvPr id="437" name="Google Shape;437;p30"/>
          <p:cNvSpPr txBox="1"/>
          <p:nvPr/>
        </p:nvSpPr>
        <p:spPr>
          <a:xfrm>
            <a:off x="1357499" y="4307363"/>
            <a:ext cx="64290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Navigating through high gradients the uncertainty is reduced.</a:t>
            </a:r>
            <a:endParaRPr sz="11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38" name="Google Shape;438;p30"/>
          <p:cNvSpPr txBox="1"/>
          <p:nvPr/>
        </p:nvSpPr>
        <p:spPr>
          <a:xfrm>
            <a:off x="1461900" y="3688179"/>
            <a:ext cx="622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Fig. 4: Navigation through spatial varied gradients</a:t>
            </a:r>
            <a:endParaRPr i="1" sz="1200">
              <a:solidFill>
                <a:srgbClr val="3F3F3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439" name="Google Shape;43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9625" y="997782"/>
            <a:ext cx="5244758" cy="269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1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"/>
              <a:t>Background - MagNav Localization</a:t>
            </a:r>
            <a:endParaRPr/>
          </a:p>
        </p:txBody>
      </p:sp>
      <p:sp>
        <p:nvSpPr>
          <p:cNvPr id="445" name="Google Shape;445;p31"/>
          <p:cNvSpPr txBox="1"/>
          <p:nvPr/>
        </p:nvSpPr>
        <p:spPr>
          <a:xfrm>
            <a:off x="781342" y="4187244"/>
            <a:ext cx="72057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Navigating through high gradients the uncertainty is reduced.</a:t>
            </a:r>
            <a:endParaRPr sz="1100"/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Using a particle filter the localization algorithm is completed.</a:t>
            </a:r>
            <a:endParaRPr sz="1100"/>
          </a:p>
        </p:txBody>
      </p:sp>
      <p:pic>
        <p:nvPicPr>
          <p:cNvPr id="446" name="Google Shape;446;p31" title="MagNavVideo2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916600"/>
            <a:ext cx="9144000" cy="31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3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/>
              <a:t>Methodology</a:t>
            </a:r>
            <a:endParaRPr sz="39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Google Shape;45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6512" y="474601"/>
            <a:ext cx="5390926" cy="332795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3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"/>
              <a:t>Methodology - Uncertainty-Aware MagNav</a:t>
            </a:r>
            <a:endParaRPr/>
          </a:p>
        </p:txBody>
      </p:sp>
      <p:sp>
        <p:nvSpPr>
          <p:cNvPr id="458" name="Google Shape;458;p33"/>
          <p:cNvSpPr txBox="1"/>
          <p:nvPr/>
        </p:nvSpPr>
        <p:spPr>
          <a:xfrm>
            <a:off x="821832" y="4133915"/>
            <a:ext cx="75003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Using the information-rich magnetic anomaly map, can we navigate through the magnetic fields intelligently to improve localization?</a:t>
            </a:r>
            <a:endParaRPr sz="1100">
              <a:solidFill>
                <a:schemeClr val="accent2"/>
              </a:solidFill>
            </a:endParaRPr>
          </a:p>
        </p:txBody>
      </p:sp>
      <p:sp>
        <p:nvSpPr>
          <p:cNvPr id="459" name="Google Shape;459;p33"/>
          <p:cNvSpPr txBox="1"/>
          <p:nvPr/>
        </p:nvSpPr>
        <p:spPr>
          <a:xfrm>
            <a:off x="1501950" y="3755320"/>
            <a:ext cx="622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Fig. 6: Leveraging the gradients in the magnetic anomaly map, the robot will be able to make intelligent actions to reach the goal.</a:t>
            </a:r>
            <a:endParaRPr i="1" sz="1200">
              <a:solidFill>
                <a:srgbClr val="3F3F3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Google Shape;46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1425" y="625779"/>
            <a:ext cx="5261101" cy="3539799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34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"/>
              <a:t>Methodology - Uncertainty-Aware MagNav</a:t>
            </a:r>
            <a:endParaRPr/>
          </a:p>
        </p:txBody>
      </p:sp>
      <p:sp>
        <p:nvSpPr>
          <p:cNvPr id="466" name="Google Shape;466;p34"/>
          <p:cNvSpPr txBox="1"/>
          <p:nvPr/>
        </p:nvSpPr>
        <p:spPr>
          <a:xfrm>
            <a:off x="1461900" y="4165579"/>
            <a:ext cx="622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Fig. 7: Architectural overview of InfoMagNav for the uncertainty-aware navigation</a:t>
            </a:r>
            <a:endParaRPr i="1" sz="1200">
              <a:solidFill>
                <a:srgbClr val="3F3F3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35"/>
          <p:cNvSpPr txBox="1"/>
          <p:nvPr>
            <p:ph idx="1" type="body"/>
          </p:nvPr>
        </p:nvSpPr>
        <p:spPr>
          <a:xfrm>
            <a:off x="285750" y="736676"/>
            <a:ext cx="8571900" cy="39960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 fontScale="77500"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2086">
                <a:solidFill>
                  <a:schemeClr val="dk1"/>
                </a:solidFill>
              </a:rPr>
              <a:t>The method uses the entropy from the previous action and entropy from the current action to calculate </a:t>
            </a:r>
            <a:r>
              <a:rPr b="1" lang="en" sz="2086">
                <a:solidFill>
                  <a:schemeClr val="dk1"/>
                </a:solidFill>
              </a:rPr>
              <a:t>Information Gain:</a:t>
            </a:r>
            <a:endParaRPr sz="2086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2086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2086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2086">
                <a:solidFill>
                  <a:schemeClr val="dk1"/>
                </a:solidFill>
              </a:rPr>
              <a:t>As we want to predict the next best action to taken, we need the expectation over all the future sensor measurements with respect to information gain to calculate the </a:t>
            </a:r>
            <a:r>
              <a:rPr b="1" lang="en" sz="2086">
                <a:solidFill>
                  <a:schemeClr val="dk1"/>
                </a:solidFill>
              </a:rPr>
              <a:t>Expected Entropy Reduction :</a:t>
            </a:r>
            <a:endParaRPr sz="2086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2086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2086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2086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2086">
                <a:solidFill>
                  <a:schemeClr val="dk1"/>
                </a:solidFill>
              </a:rPr>
              <a:t>For efficient calculation, the particles from the filter can be used to calculate the </a:t>
            </a:r>
            <a:r>
              <a:rPr b="1" lang="en" sz="2086">
                <a:solidFill>
                  <a:schemeClr val="dk1"/>
                </a:solidFill>
              </a:rPr>
              <a:t>EER:</a:t>
            </a:r>
            <a:endParaRPr sz="2086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20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472" name="Google Shape;472;p35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"/>
              <a:t>Methodology - Information Gain</a:t>
            </a:r>
            <a:endParaRPr/>
          </a:p>
        </p:txBody>
      </p:sp>
      <p:sp>
        <p:nvSpPr>
          <p:cNvPr id="473" name="Google Shape;473;p35"/>
          <p:cNvSpPr txBox="1"/>
          <p:nvPr/>
        </p:nvSpPr>
        <p:spPr>
          <a:xfrm>
            <a:off x="485271" y="874788"/>
            <a:ext cx="76602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474" name="Google Shape;474;p35" title="{&quot;red&quot;:63,&quot;green&quot;:63,&quot;blue&quot;:63,&quot;origURL&quot;:&quot;https://www.codecogs.com/eqnedit.php?latex=I(z_%7Bk%2B1%7D%2Cu_k)%20%3D%20H(bel(%5Cmathbf%7Bx%7D_k%20%5Cmid%20z_k))%20-%20H(bel(%5Cmathbf%7Bx%7D_%7Bk%2B1%7D%20%5Cmid%20%5Cmathbf%7Bx%7D_k%2Cu_k%2Cz_%7Bk%2B1%7D))#0&quot;,&quot;size&quot;:21,&quot;width&quot;:638.4330708661417,&quot;height&quot;:33.826771653543304}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2914" y="1405643"/>
            <a:ext cx="5597571" cy="231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35" title="{&quot;red&quot;:63,&quot;green&quot;:63,&quot;blue&quot;:63,&quot;origURL&quot;:&quot;https://www.codecogs.com/eqnedit.php?latex=%5Csum_%7Bj%3D1%7D%5E%7BN_%7B%5Cmathrm%7Bmeas%7D%7D%7D%20p(z_%7Bk%2B1%7D%5E%7B%5Bj%5D%7D)%20I%5E%7B%5Bj%5D%7D%20(z_%7Bk%2B1%7D%2Cu_k)#0&quot;,&quot;size&quot;:21,&quot;width&quot;:402.755905511811,&quot;height&quot;:34.275590551181104}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5250" y="3894525"/>
            <a:ext cx="1920240" cy="561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35" title="{&quot;red&quot;:63,&quot;green&quot;:63,&quot;blue&quot;:63,&quot;origURL&quot;:&quot;https://www.codecogs.com/eqnedit.php?latex=EER(u_k)%20%3D%20%5Cmathbb%7BE%7D_%7Bz_%7Bk%2B1%7D%7D%5BI(u_k)%5D%20%3D%20%5Cint_%7Bz_%7Bk%2B1%7D%7D%20p(z_%7Bk%2B1%7D%20%5Cmid%20u_k)%20~%20I(z_%7Bk%2B1%7D%2Cu_k)%20%20d%20z_%7Bk%2B1%7D%20#0&quot;,&quot;size&quot;:24,&quot;width&quot;:643.6062992125984,&quot;height&quot;:55.181102362204726}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57163" y="2781500"/>
            <a:ext cx="4916414" cy="468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6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"/>
              <a:t>Methodology - Entropy Approximation</a:t>
            </a:r>
            <a:endParaRPr/>
          </a:p>
        </p:txBody>
      </p:sp>
      <p:sp>
        <p:nvSpPr>
          <p:cNvPr id="482" name="Google Shape;482;p36"/>
          <p:cNvSpPr txBox="1"/>
          <p:nvPr>
            <p:ph idx="1" type="body"/>
          </p:nvPr>
        </p:nvSpPr>
        <p:spPr>
          <a:xfrm>
            <a:off x="285750" y="736664"/>
            <a:ext cx="8571900" cy="4039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The approximation for the entropy is a computationally intractable problem, </a:t>
            </a:r>
            <a:r>
              <a:rPr b="1" lang="en"/>
              <a:t>largely due to the estimation of the evidence term</a:t>
            </a:r>
            <a:r>
              <a:rPr lang="en"/>
              <a:t>. </a:t>
            </a:r>
            <a:endParaRPr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To combat this the particle filter is leveraged to estimate the entropy from the state-estimation distribution</a:t>
            </a:r>
            <a:endParaRPr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Often </a:t>
            </a:r>
            <a:r>
              <a:rPr i="1" lang="en"/>
              <a:t>naively</a:t>
            </a:r>
            <a:r>
              <a:rPr lang="en"/>
              <a:t> the following formula is used:</a:t>
            </a:r>
            <a:br>
              <a:rPr lang="en"/>
            </a:br>
            <a:br>
              <a:rPr lang="en"/>
            </a:br>
            <a:br>
              <a:rPr lang="en"/>
            </a:br>
            <a:endParaRPr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Often in a low-dimensional feature space like MagNav, simply accounting for the weights is misleading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  <p:pic>
        <p:nvPicPr>
          <p:cNvPr id="483" name="Google Shape;483;p36" title="{&quot;red&quot;:63,&quot;green&quot;:63,&quot;blue&quot;:63,&quot;origURL&quot;:&quot;https://www.codecogs.com/eqnedit.php?latex=H(p(%5Cmathbf%7Bx%7D_k%5Cmid%20z_k))%20%5Capprox%20-%5Csum_%7Bi%3D1%7D%5E%7BN%7D%20w%5E%7B%5Bi%5D%7D_k%20%5Clog%20w%5E%7B%5Bi%5D%7D_k#0&quot;,&quot;size&quot;:21,&quot;width&quot;:674.9527559055118,&quot;height&quot;:318.07086614173227}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1987" y="2723496"/>
            <a:ext cx="3199427" cy="667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37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"/>
              <a:t>Methodology - Entropy Approximation</a:t>
            </a:r>
            <a:endParaRPr/>
          </a:p>
        </p:txBody>
      </p:sp>
      <p:sp>
        <p:nvSpPr>
          <p:cNvPr id="489" name="Google Shape;489;p37"/>
          <p:cNvSpPr txBox="1"/>
          <p:nvPr>
            <p:ph idx="1" type="body"/>
          </p:nvPr>
        </p:nvSpPr>
        <p:spPr>
          <a:xfrm>
            <a:off x="285750" y="736664"/>
            <a:ext cx="8571900" cy="4039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The resampling step, as it </a:t>
            </a:r>
            <a:r>
              <a:rPr b="1" lang="en"/>
              <a:t>discards</a:t>
            </a:r>
            <a:r>
              <a:rPr lang="en"/>
              <a:t> and </a:t>
            </a:r>
            <a:r>
              <a:rPr b="1" lang="en"/>
              <a:t>clusters</a:t>
            </a:r>
            <a:r>
              <a:rPr lang="en"/>
              <a:t> </a:t>
            </a:r>
            <a:r>
              <a:rPr b="1" lang="en"/>
              <a:t>highly</a:t>
            </a:r>
            <a:r>
              <a:rPr lang="en"/>
              <a:t> </a:t>
            </a:r>
            <a:r>
              <a:rPr b="1" lang="en"/>
              <a:t>weighted</a:t>
            </a:r>
            <a:r>
              <a:rPr lang="en"/>
              <a:t> particles can destroy the </a:t>
            </a:r>
            <a:r>
              <a:rPr b="1" lang="en"/>
              <a:t>notion of entropy</a:t>
            </a:r>
            <a:r>
              <a:rPr lang="en"/>
              <a:t>, if it was solely dependent on weights.</a:t>
            </a:r>
            <a:endParaRPr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Instead a position, sensor and weight based entropy is used [2]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  <p:pic>
        <p:nvPicPr>
          <p:cNvPr id="490" name="Google Shape;49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6050" y="2489835"/>
            <a:ext cx="3451901" cy="1677725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37"/>
          <p:cNvSpPr txBox="1"/>
          <p:nvPr/>
        </p:nvSpPr>
        <p:spPr>
          <a:xfrm>
            <a:off x="285750" y="4302175"/>
            <a:ext cx="74481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7620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[2] Y. Boers, H. Driessen, A. Bagchi, and P. Mandal, “Particle filter based entropy,” in </a:t>
            </a:r>
            <a:r>
              <a:rPr i="1" lang="en" sz="800">
                <a:solidFill>
                  <a:schemeClr val="dk1"/>
                </a:solidFill>
              </a:rPr>
              <a:t>2010 13th International Conference on Information Fusion</a:t>
            </a:r>
            <a:r>
              <a:rPr lang="en" sz="800">
                <a:solidFill>
                  <a:schemeClr val="dk1"/>
                </a:solidFill>
              </a:rPr>
              <a:t>, Jul. 2010, pp. 1–8. doi:</a:t>
            </a:r>
            <a:r>
              <a:rPr lang="en" sz="800">
                <a:solidFill>
                  <a:schemeClr val="dk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800" u="sng">
                <a:solidFill>
                  <a:schemeClr val="hlink"/>
                </a:solidFill>
                <a:hlinkClick r:id="rId5"/>
              </a:rPr>
              <a:t>10.1109/ICIF.2010.5712013</a:t>
            </a:r>
            <a:r>
              <a:rPr lang="en" sz="800">
                <a:solidFill>
                  <a:schemeClr val="dk1"/>
                </a:solidFill>
              </a:rPr>
              <a:t>.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492" name="Google Shape;492;p37"/>
          <p:cNvSpPr txBox="1"/>
          <p:nvPr/>
        </p:nvSpPr>
        <p:spPr>
          <a:xfrm>
            <a:off x="1500450" y="4088480"/>
            <a:ext cx="6220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Fig. 8: Resampling step destruction of information</a:t>
            </a:r>
            <a:endParaRPr i="1" sz="1200">
              <a:solidFill>
                <a:srgbClr val="3F3F3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Google Shape;49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5759" y="2494650"/>
            <a:ext cx="3451901" cy="1677725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38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"/>
              <a:t>Methodology - Entropy Approximation</a:t>
            </a:r>
            <a:endParaRPr/>
          </a:p>
        </p:txBody>
      </p:sp>
      <p:sp>
        <p:nvSpPr>
          <p:cNvPr id="499" name="Google Shape;499;p38"/>
          <p:cNvSpPr txBox="1"/>
          <p:nvPr>
            <p:ph idx="1" type="body"/>
          </p:nvPr>
        </p:nvSpPr>
        <p:spPr>
          <a:xfrm>
            <a:off x="285750" y="736664"/>
            <a:ext cx="8571900" cy="4039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Particle estimation gives us </a:t>
            </a:r>
            <a:r>
              <a:rPr b="1" lang="en"/>
              <a:t>good convergence</a:t>
            </a:r>
            <a:r>
              <a:rPr lang="en"/>
              <a:t> to the </a:t>
            </a:r>
            <a:r>
              <a:rPr b="1" lang="en"/>
              <a:t>true distribution</a:t>
            </a:r>
            <a:r>
              <a:rPr lang="en"/>
              <a:t> and maintains the notion of spatial variance affecting information available. [2]</a:t>
            </a:r>
            <a:endParaRPr/>
          </a:p>
          <a:p>
            <a:pPr indent="0" lvl="0" marL="0" rtl="0" algn="l">
              <a:spcBef>
                <a:spcPts val="80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38"/>
          <p:cNvSpPr txBox="1"/>
          <p:nvPr/>
        </p:nvSpPr>
        <p:spPr>
          <a:xfrm>
            <a:off x="285750" y="4302175"/>
            <a:ext cx="74481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7620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[2] Y. Boers, H. Driessen, A. Bagchi, and P. Mandal, “Particle filter based entropy,” in </a:t>
            </a:r>
            <a:r>
              <a:rPr i="1" lang="en" sz="800">
                <a:solidFill>
                  <a:schemeClr val="dk1"/>
                </a:solidFill>
              </a:rPr>
              <a:t>2010 13th International Conference on Information Fusion</a:t>
            </a:r>
            <a:r>
              <a:rPr lang="en" sz="800">
                <a:solidFill>
                  <a:schemeClr val="dk1"/>
                </a:solidFill>
              </a:rPr>
              <a:t>, Jul. 2010, pp. 1–8. doi:</a:t>
            </a:r>
            <a:r>
              <a:rPr lang="en" sz="800">
                <a:solidFill>
                  <a:schemeClr val="dk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800" u="sng">
                <a:solidFill>
                  <a:schemeClr val="hlink"/>
                </a:solidFill>
                <a:hlinkClick r:id="rId5"/>
              </a:rPr>
              <a:t>10.1109/ICIF.2010.5712013</a:t>
            </a:r>
            <a:r>
              <a:rPr lang="en" sz="800">
                <a:solidFill>
                  <a:schemeClr val="dk1"/>
                </a:solidFill>
              </a:rPr>
              <a:t>.</a:t>
            </a:r>
            <a:endParaRPr sz="800">
              <a:solidFill>
                <a:schemeClr val="dk1"/>
              </a:solidFill>
            </a:endParaRPr>
          </a:p>
        </p:txBody>
      </p:sp>
      <p:pic>
        <p:nvPicPr>
          <p:cNvPr id="501" name="Google Shape;501;p38" title="{&quot;red&quot;:63,&quot;green&quot;:63,&quot;blue&quot;:63,&quot;origURL&quot;:&quot;https://www.codecogs.com/eqnedit.php?latex=%20H%5Cleft(%20p%5Cleft(%5Cmathbf%7Bx%7D_k%20%5Cmid%20z_k%20%5Cright)%5Cright)%20%5Capprox%20%5Clog%20%5Cleft(%20%5Csum_%7Bi%3D1%7D%5E%7BN%7D%20%20p%20%5Cleft(%20z_k%20%5Cmid%20%5Cmathbf%7Bx%7D%5E%7B%5Bi%5D%7D_%7Bk%7D%20%5Cright)%20w%5E%7B%5Bi%5D%7D_%7Bk-1%7D%20%5Cright)%20%5C%5C%20-%5Csum_%7Bi%3D1%7D%5E%7BN%7D%20%5Clog%5CBigg(%20p(%5Cleft(z_k%20%5Cmid%20%5Cmathbf%7Bx%7D_k%5E%7B%5Bi%5D%7D%5Cright)%5Ccdot%5Cleft(%5Csum_%7Bj%3D1%7D%5E%7BN%7D%20p%5Cleft(%5Cmathbf%7Bx%7D_k%5E%7B%5Bi%5D%7D%5Cmid%20%5Cmathbf%7Bx%7D_%7Bk-1%7D%5E%7B%5Bj%5D%7D%5Cright)%20w%5E%7B%5Bj%5D%7D_%7Bk-1%7D%20%5Cright)%20w_k%5E%7B%5Bi%5D%7D%20%5CBigg)#0&quot;,&quot;size&quot;:24,&quot;width&quot;:674.9527559055118,&quot;height&quot;:318.07086614173227}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6413" y="881000"/>
            <a:ext cx="8471180" cy="59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39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Methodology - Action Selection</a:t>
            </a:r>
            <a:endParaRPr/>
          </a:p>
        </p:txBody>
      </p:sp>
      <p:sp>
        <p:nvSpPr>
          <p:cNvPr id="507" name="Google Shape;507;p39"/>
          <p:cNvSpPr txBox="1"/>
          <p:nvPr>
            <p:ph idx="1" type="body"/>
          </p:nvPr>
        </p:nvSpPr>
        <p:spPr>
          <a:xfrm>
            <a:off x="285750" y="736664"/>
            <a:ext cx="8571900" cy="4039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42900" lvl="0" marL="457200" rtl="0" algn="l">
              <a:spcBef>
                <a:spcPts val="800"/>
              </a:spcBef>
              <a:spcAft>
                <a:spcPts val="0"/>
              </a:spcAft>
              <a:buSzPts val="1800"/>
              <a:buChar char="▪"/>
            </a:pPr>
            <a:r>
              <a:rPr lang="en" sz="1800"/>
              <a:t>To navigate to the goal a </a:t>
            </a:r>
            <a:r>
              <a:rPr b="1" lang="en" sz="1800"/>
              <a:t>receding-horizon</a:t>
            </a:r>
            <a:r>
              <a:rPr lang="en" sz="1800"/>
              <a:t> based optimization is deployed.</a:t>
            </a:r>
            <a:endParaRPr sz="18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▪"/>
            </a:pPr>
            <a:r>
              <a:rPr lang="en" sz="1500"/>
              <a:t>The system optimizes between </a:t>
            </a:r>
            <a:r>
              <a:rPr b="1" lang="en" sz="1500"/>
              <a:t>exploitation (goal-reachability) </a:t>
            </a:r>
            <a:r>
              <a:rPr lang="en" sz="1500"/>
              <a:t> and </a:t>
            </a:r>
            <a:r>
              <a:rPr b="1" lang="en" sz="1500"/>
              <a:t>exploration (uncertainty-reduction)</a:t>
            </a:r>
            <a:r>
              <a:rPr lang="en" sz="1500"/>
              <a:t>.</a:t>
            </a:r>
            <a:endParaRPr sz="15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▪"/>
            </a:pPr>
            <a:r>
              <a:rPr lang="en" sz="1800"/>
              <a:t>Optimizing over multiple objectives gives us a intelligent navigation algorithm that maintains a </a:t>
            </a:r>
            <a:r>
              <a:rPr b="1" lang="en" sz="1800"/>
              <a:t>certain localization belief.</a:t>
            </a:r>
            <a:endParaRPr b="1" sz="1800"/>
          </a:p>
        </p:txBody>
      </p:sp>
      <p:pic>
        <p:nvPicPr>
          <p:cNvPr id="508" name="Google Shape;5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6800" y="2107399"/>
            <a:ext cx="4949800" cy="2524675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39"/>
          <p:cNvSpPr txBox="1"/>
          <p:nvPr/>
        </p:nvSpPr>
        <p:spPr>
          <a:xfrm>
            <a:off x="1312800" y="4539550"/>
            <a:ext cx="651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Fig. 9: Receding-horizon based optimization for navigation with exploitation and exploration</a:t>
            </a:r>
            <a:endParaRPr i="1" sz="1200">
              <a:solidFill>
                <a:srgbClr val="3F3F3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4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/>
              <a:t>Experiments</a:t>
            </a:r>
            <a:endParaRPr sz="39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41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Experiments - Case Study</a:t>
            </a:r>
            <a:endParaRPr/>
          </a:p>
        </p:txBody>
      </p:sp>
      <p:sp>
        <p:nvSpPr>
          <p:cNvPr id="520" name="Google Shape;520;p41"/>
          <p:cNvSpPr txBox="1"/>
          <p:nvPr>
            <p:ph idx="1" type="body"/>
          </p:nvPr>
        </p:nvSpPr>
        <p:spPr>
          <a:xfrm>
            <a:off x="285750" y="736675"/>
            <a:ext cx="5695800" cy="4039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P</a:t>
            </a:r>
            <a:r>
              <a:rPr lang="en"/>
              <a:t>lanning algorithm considers </a:t>
            </a:r>
            <a:r>
              <a:rPr b="1" lang="en"/>
              <a:t>uncertainty measurements more </a:t>
            </a:r>
            <a:r>
              <a:rPr lang="en"/>
              <a:t>with a </a:t>
            </a:r>
            <a:r>
              <a:rPr b="1" lang="en"/>
              <a:t>higher weight</a:t>
            </a:r>
            <a:endParaRPr b="1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When information in </a:t>
            </a:r>
            <a:r>
              <a:rPr b="1" lang="en"/>
              <a:t>unweighted</a:t>
            </a:r>
            <a:r>
              <a:rPr lang="en"/>
              <a:t> the robot trajectory is almost a </a:t>
            </a:r>
            <a:r>
              <a:rPr b="1" lang="en"/>
              <a:t>straight line</a:t>
            </a:r>
            <a:endParaRPr b="1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When the localization uncertainty is </a:t>
            </a:r>
            <a:r>
              <a:rPr b="1" lang="en"/>
              <a:t>weighted more heavily</a:t>
            </a:r>
            <a:r>
              <a:rPr lang="en"/>
              <a:t> in the objective function, the estimation covariance is </a:t>
            </a:r>
            <a:r>
              <a:rPr b="1" lang="en"/>
              <a:t>significantly reduced</a:t>
            </a:r>
            <a:r>
              <a:rPr lang="en"/>
              <a:t>, leading to </a:t>
            </a:r>
            <a:r>
              <a:rPr b="1" lang="en"/>
              <a:t>lower covariance over time</a:t>
            </a:r>
            <a:endParaRPr b="1"/>
          </a:p>
        </p:txBody>
      </p:sp>
      <p:pic>
        <p:nvPicPr>
          <p:cNvPr id="521" name="Google Shape;521;p41" title="FigSimResultsTrajectoriesComposite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5914" y="736675"/>
            <a:ext cx="2591737" cy="4039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42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Experiments - Case Study</a:t>
            </a:r>
            <a:endParaRPr/>
          </a:p>
        </p:txBody>
      </p:sp>
      <p:sp>
        <p:nvSpPr>
          <p:cNvPr id="527" name="Google Shape;527;p42"/>
          <p:cNvSpPr txBox="1"/>
          <p:nvPr>
            <p:ph idx="1" type="body"/>
          </p:nvPr>
        </p:nvSpPr>
        <p:spPr>
          <a:xfrm>
            <a:off x="285750" y="736675"/>
            <a:ext cx="5695800" cy="4039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Planning algorithm considers </a:t>
            </a:r>
            <a:r>
              <a:rPr b="1" lang="en"/>
              <a:t>uncertainty measurements more </a:t>
            </a:r>
            <a:r>
              <a:rPr lang="en"/>
              <a:t>with a </a:t>
            </a:r>
            <a:r>
              <a:rPr b="1" lang="en"/>
              <a:t>higher weight</a:t>
            </a:r>
            <a:endParaRPr b="1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When information in </a:t>
            </a:r>
            <a:r>
              <a:rPr b="1" lang="en"/>
              <a:t>unweighted</a:t>
            </a:r>
            <a:r>
              <a:rPr lang="en"/>
              <a:t> the robot trajectory is almost a </a:t>
            </a:r>
            <a:r>
              <a:rPr b="1" lang="en"/>
              <a:t>straight line</a:t>
            </a:r>
            <a:endParaRPr b="1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When the localization uncertainty is </a:t>
            </a:r>
            <a:r>
              <a:rPr b="1" lang="en"/>
              <a:t>weighted more heavily</a:t>
            </a:r>
            <a:r>
              <a:rPr lang="en"/>
              <a:t> in the objective function, the estimation covariance is </a:t>
            </a:r>
            <a:r>
              <a:rPr b="1" lang="en"/>
              <a:t>significantly reduced</a:t>
            </a:r>
            <a:r>
              <a:rPr lang="en"/>
              <a:t>, leading to </a:t>
            </a:r>
            <a:r>
              <a:rPr b="1" lang="en"/>
              <a:t>lower covariance over time</a:t>
            </a:r>
            <a:endParaRPr b="1"/>
          </a:p>
        </p:txBody>
      </p:sp>
      <p:pic>
        <p:nvPicPr>
          <p:cNvPr id="528" name="Google Shape;528;p42" title="FigSyntheticDetCovComposite.png"/>
          <p:cNvPicPr preferRelativeResize="0"/>
          <p:nvPr/>
        </p:nvPicPr>
        <p:blipFill rotWithShape="1">
          <a:blip r:embed="rId3">
            <a:alphaModFix/>
          </a:blip>
          <a:srcRect b="68583" l="18581" r="20257" t="8684"/>
          <a:stretch/>
        </p:blipFill>
        <p:spPr>
          <a:xfrm>
            <a:off x="5846853" y="1793687"/>
            <a:ext cx="3235425" cy="1556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43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Experiments - Case Study</a:t>
            </a:r>
            <a:endParaRPr/>
          </a:p>
        </p:txBody>
      </p:sp>
      <p:sp>
        <p:nvSpPr>
          <p:cNvPr id="534" name="Google Shape;534;p43"/>
          <p:cNvSpPr txBox="1"/>
          <p:nvPr>
            <p:ph idx="1" type="body"/>
          </p:nvPr>
        </p:nvSpPr>
        <p:spPr>
          <a:xfrm>
            <a:off x="285750" y="736675"/>
            <a:ext cx="5695800" cy="4039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 lnSpcReduction="20000"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A second study with no </a:t>
            </a:r>
            <a:r>
              <a:rPr lang="en"/>
              <a:t>information</a:t>
            </a:r>
            <a:r>
              <a:rPr lang="en"/>
              <a:t> weight and high information weight indicate </a:t>
            </a:r>
            <a:r>
              <a:rPr b="1" lang="en"/>
              <a:t>uncertainty movement</a:t>
            </a:r>
            <a:endParaRPr b="1"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T</a:t>
            </a:r>
            <a:r>
              <a:rPr lang="en"/>
              <a:t>he trajectory generated with </a:t>
            </a:r>
            <a:r>
              <a:rPr b="1" lang="en"/>
              <a:t>no weight </a:t>
            </a:r>
            <a:r>
              <a:rPr lang="en"/>
              <a:t>has a </a:t>
            </a:r>
            <a:r>
              <a:rPr b="1" lang="en"/>
              <a:t>larger covariance</a:t>
            </a:r>
            <a:r>
              <a:rPr lang="en"/>
              <a:t> due to the </a:t>
            </a:r>
            <a:r>
              <a:rPr b="1" lang="en"/>
              <a:t>uniform magnetic field</a:t>
            </a:r>
            <a:r>
              <a:rPr lang="en"/>
              <a:t> across the area through which the straight trajectory passes</a:t>
            </a:r>
            <a:endParaRPr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With </a:t>
            </a:r>
            <a:r>
              <a:rPr b="1" lang="en"/>
              <a:t>high weight</a:t>
            </a:r>
            <a:r>
              <a:rPr lang="en"/>
              <a:t> the covariance initially </a:t>
            </a:r>
            <a:r>
              <a:rPr b="1" lang="en"/>
              <a:t>increases</a:t>
            </a:r>
            <a:r>
              <a:rPr lang="en"/>
              <a:t>; however, as the robot navigates the edge of the gradient, the </a:t>
            </a:r>
            <a:r>
              <a:rPr b="1" lang="en"/>
              <a:t>covariance significantly improves</a:t>
            </a:r>
            <a:endParaRPr b="1"/>
          </a:p>
        </p:txBody>
      </p:sp>
      <p:pic>
        <p:nvPicPr>
          <p:cNvPr id="535" name="Google Shape;535;p43" title="FigSimResultsTrajectoriesEntropyCov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0851" y="632700"/>
            <a:ext cx="2658452" cy="41434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44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Experiments — Simulation</a:t>
            </a:r>
            <a:endParaRPr/>
          </a:p>
        </p:txBody>
      </p:sp>
      <p:sp>
        <p:nvSpPr>
          <p:cNvPr id="541" name="Google Shape;541;p44"/>
          <p:cNvSpPr txBox="1"/>
          <p:nvPr>
            <p:ph idx="1" type="body"/>
          </p:nvPr>
        </p:nvSpPr>
        <p:spPr>
          <a:xfrm>
            <a:off x="285750" y="736675"/>
            <a:ext cx="4541700" cy="4039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The method is validated inside a simulation environment that has:</a:t>
            </a:r>
            <a:endParaRPr/>
          </a:p>
          <a:p>
            <a:pPr indent="-36195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a map with distinct anomalies</a:t>
            </a:r>
            <a:endParaRPr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randomly selected start and end positions</a:t>
            </a:r>
            <a:endParaRPr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and robot and sensor modeled on hardware we have available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200"/>
              </a:spcAft>
              <a:buNone/>
            </a:pPr>
            <a:r>
              <a:rPr lang="en"/>
              <a:t>The simulated experiments consist of </a:t>
            </a:r>
            <a:r>
              <a:rPr i="1" lang="en"/>
              <a:t>Monte Carlo</a:t>
            </a:r>
            <a:r>
              <a:rPr lang="en"/>
              <a:t> runs to statistically validate localization performance improvements.</a:t>
            </a:r>
            <a:endParaRPr/>
          </a:p>
        </p:txBody>
      </p:sp>
      <p:pic>
        <p:nvPicPr>
          <p:cNvPr id="542" name="Google Shape;542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7550" y="1441312"/>
            <a:ext cx="4281824" cy="2260875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44"/>
          <p:cNvSpPr txBox="1"/>
          <p:nvPr/>
        </p:nvSpPr>
        <p:spPr>
          <a:xfrm>
            <a:off x="4887675" y="3629775"/>
            <a:ext cx="4161600" cy="5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Fig. 10: Monte-Carlo simulation for the navigation algorithm for completion of statistical validation.</a:t>
            </a:r>
            <a:endParaRPr i="1" sz="1200">
              <a:solidFill>
                <a:srgbClr val="3F3F3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45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Experiments — Simulation Results</a:t>
            </a:r>
            <a:endParaRPr/>
          </a:p>
        </p:txBody>
      </p:sp>
      <p:graphicFrame>
        <p:nvGraphicFramePr>
          <p:cNvPr id="549" name="Google Shape;549;p45"/>
          <p:cNvGraphicFramePr/>
          <p:nvPr/>
        </p:nvGraphicFramePr>
        <p:xfrm>
          <a:off x="1172013" y="65098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{2ED36369-9D67-4C02-BBD8-E59006BBE550}</a:tableStyleId>
              </a:tblPr>
              <a:tblGrid>
                <a:gridCol w="1245200"/>
                <a:gridCol w="1021250"/>
                <a:gridCol w="1133225"/>
                <a:gridCol w="1133225"/>
                <a:gridCol w="1133225"/>
                <a:gridCol w="1133225"/>
              </a:tblGrid>
              <a:tr h="452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Algorithm</a:t>
                      </a:r>
                      <a:endParaRPr b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38100" marB="38100" marR="76200" marL="7620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RMSE X (m) ↓</a:t>
                      </a:r>
                      <a:endParaRPr b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38100" marB="38100" marR="76200" marL="7620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RMSE Y (m) ↓</a:t>
                      </a:r>
                      <a:endParaRPr b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38100" marB="38100" marR="76200" marL="7620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Tr. Stat Cov (m²) ↓</a:t>
                      </a:r>
                      <a:endParaRPr b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38100" marB="38100" marR="76200" marL="7620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Completion Rate (%) ↑</a:t>
                      </a:r>
                      <a:endParaRPr b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38100" marB="38100" marR="76200" marL="7620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Computation Time (ms) ↓</a:t>
                      </a:r>
                      <a:endParaRPr b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38100" marB="38100" marR="76200" marL="76200">
                    <a:solidFill>
                      <a:schemeClr val="lt2"/>
                    </a:solidFill>
                  </a:tcPr>
                </a:tc>
              </a:tr>
              <a:tr h="352725">
                <a:tc gridSpan="6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Baseline Methods</a:t>
                      </a:r>
                      <a:endParaRPr b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  <a:tc hMerge="1"/>
                <a:tc hMerge="1"/>
                <a:tc hMerge="1"/>
              </a:tr>
              <a:tr h="513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Graph</a:t>
                      </a:r>
                      <a:endParaRPr b="1" i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0.0803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0.0410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0.0051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100</a:t>
                      </a:r>
                      <a:endParaRPr b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537.559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</a:tr>
              <a:tr h="352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MPC Goal Con.</a:t>
                      </a:r>
                      <a:endParaRPr b="1" i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0.0747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0.0419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0.0055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100</a:t>
                      </a:r>
                      <a:endParaRPr b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3.4382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</a:tr>
              <a:tr h="352725">
                <a:tc gridSpan="6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Information Driven Methods</a:t>
                      </a:r>
                      <a:endParaRPr b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  <a:tc hMerge="1"/>
                <a:tc hMerge="1"/>
                <a:tc hMerge="1"/>
              </a:tr>
              <a:tr h="529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Info-Gain Greedy</a:t>
                      </a:r>
                      <a:endParaRPr b="1" i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0.0898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0.1118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0.0251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56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33.0905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</a:tr>
              <a:tr h="513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E-RRT</a:t>
                      </a:r>
                      <a:endParaRPr b="1" i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0.0799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0.0849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0.0137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94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96.1154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</a:tr>
              <a:tr h="388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DPSolver</a:t>
                      </a:r>
                      <a:endParaRPr b="1" i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0.0588</a:t>
                      </a:r>
                      <a:endParaRPr b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0.0492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0.0042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64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537.621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</a:tr>
              <a:tr h="529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InfoMagNav </a:t>
                      </a:r>
                      <a:endParaRPr b="1" i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>
                    <a:solidFill>
                      <a:srgbClr val="CAD3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0.0610</a:t>
                      </a:r>
                      <a:endParaRPr b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>
                    <a:solidFill>
                      <a:srgbClr val="CAD3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0.0451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>
                    <a:solidFill>
                      <a:srgbClr val="CAD3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0.0040</a:t>
                      </a:r>
                      <a:endParaRPr b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>
                    <a:solidFill>
                      <a:srgbClr val="CAD3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98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>
                    <a:solidFill>
                      <a:srgbClr val="CAD3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3.2816</a:t>
                      </a:r>
                      <a:endParaRPr b="1" sz="1200">
                        <a:solidFill>
                          <a:schemeClr val="dk1"/>
                        </a:solidFill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>
                    <a:solidFill>
                      <a:srgbClr val="CAD3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46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Experiments — Simulation Results</a:t>
            </a:r>
            <a:endParaRPr/>
          </a:p>
        </p:txBody>
      </p:sp>
      <p:graphicFrame>
        <p:nvGraphicFramePr>
          <p:cNvPr id="555" name="Google Shape;555;p46"/>
          <p:cNvGraphicFramePr/>
          <p:nvPr/>
        </p:nvGraphicFramePr>
        <p:xfrm>
          <a:off x="1041400" y="736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{2ED36369-9D67-4C02-BBD8-E59006BBE550}</a:tableStyleId>
              </a:tblPr>
              <a:tblGrid>
                <a:gridCol w="1130050"/>
                <a:gridCol w="696825"/>
                <a:gridCol w="745400"/>
                <a:gridCol w="958025"/>
                <a:gridCol w="882575"/>
                <a:gridCol w="882575"/>
                <a:gridCol w="882575"/>
                <a:gridCol w="882575"/>
              </a:tblGrid>
              <a:tr h="3787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Algorithm</a:t>
                      </a:r>
                      <a:endParaRPr b="1" sz="800"/>
                    </a:p>
                  </a:txBody>
                  <a:tcPr marT="38100" marB="38100" marR="76200" marL="7620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RMSE X (m) ↓</a:t>
                      </a:r>
                      <a:endParaRPr b="1" sz="800"/>
                    </a:p>
                  </a:txBody>
                  <a:tcPr marT="38100" marB="38100" marR="76200" marL="7620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RMSE Y (m) ↓</a:t>
                      </a:r>
                      <a:endParaRPr b="1" sz="800"/>
                    </a:p>
                  </a:txBody>
                  <a:tcPr marT="38100" marB="38100" marR="76200" marL="7620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MAE X (m) ↓</a:t>
                      </a:r>
                      <a:endParaRPr b="1" sz="800"/>
                    </a:p>
                  </a:txBody>
                  <a:tcPr marT="38100" marB="38100" marR="76200" marL="7620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MAE Y (m) ↓</a:t>
                      </a:r>
                      <a:endParaRPr b="1" sz="800"/>
                    </a:p>
                  </a:txBody>
                  <a:tcPr marT="38100" marB="38100" marR="76200" marL="7620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Tr. PF Cov (m²) ↓</a:t>
                      </a:r>
                      <a:endParaRPr b="1" sz="800"/>
                    </a:p>
                  </a:txBody>
                  <a:tcPr marT="38100" marB="38100" marR="76200" marL="7620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Tr. Stat Cov (m²) ↓</a:t>
                      </a:r>
                      <a:endParaRPr b="1" sz="800"/>
                    </a:p>
                  </a:txBody>
                  <a:tcPr marT="38100" marB="38100" marR="76200" marL="7620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Completion Rate (%) ↑</a:t>
                      </a:r>
                      <a:endParaRPr b="1" sz="800"/>
                    </a:p>
                  </a:txBody>
                  <a:tcPr marT="38100" marB="38100" marR="76200" marL="76200">
                    <a:solidFill>
                      <a:schemeClr val="lt2"/>
                    </a:solidFill>
                  </a:tcPr>
                </a:tc>
              </a:tr>
              <a:tr h="296450">
                <a:tc gridSpan="8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700"/>
                        <a:t>Baseline Methods</a:t>
                      </a:r>
                      <a:endParaRPr b="1" sz="700"/>
                    </a:p>
                  </a:txBody>
                  <a:tcPr marT="91425" marB="91425" marR="91425" marL="91425"/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296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800"/>
                        <a:t>Graph</a:t>
                      </a:r>
                      <a:endParaRPr b="1" i="1"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0.0803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0.0410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0.0600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0.0300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0.0019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0.0051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100</a:t>
                      </a:r>
                      <a:endParaRPr sz="800"/>
                    </a:p>
                  </a:txBody>
                  <a:tcPr marT="91425" marB="91425" marR="91425" marL="91425"/>
                </a:tc>
              </a:tr>
              <a:tr h="429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800"/>
                        <a:t>MPC Goal Con.</a:t>
                      </a:r>
                      <a:endParaRPr b="1" i="1"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0.0747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0.0419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0.0601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0.0305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0.0016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0.0055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100</a:t>
                      </a:r>
                      <a:endParaRPr sz="800"/>
                    </a:p>
                  </a:txBody>
                  <a:tcPr marT="91425" marB="91425" marR="91425" marL="91425"/>
                </a:tc>
              </a:tr>
              <a:tr h="289125">
                <a:tc gridSpan="8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Information Driven Methods</a:t>
                      </a:r>
                      <a:endParaRPr b="1" sz="800"/>
                    </a:p>
                  </a:txBody>
                  <a:tcPr marT="91425" marB="91425" marR="91425" marL="91425"/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429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800"/>
                        <a:t>Info-Gain Greedy</a:t>
                      </a:r>
                      <a:endParaRPr b="1" i="1"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0.0898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0.1118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0.0683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0.0826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0.0017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0.0251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56</a:t>
                      </a:r>
                      <a:endParaRPr sz="800"/>
                    </a:p>
                  </a:txBody>
                  <a:tcPr marT="91425" marB="91425" marR="91425" marL="91425"/>
                </a:tc>
              </a:tr>
              <a:tr h="344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800"/>
                        <a:t>E-RRT</a:t>
                      </a:r>
                      <a:endParaRPr b="1" i="1"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0.0799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0.0849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0.0595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0.0616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0.0015</a:t>
                      </a:r>
                      <a:endParaRPr b="1"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0.0137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94</a:t>
                      </a:r>
                      <a:endParaRPr sz="800"/>
                    </a:p>
                  </a:txBody>
                  <a:tcPr marT="91425" marB="91425" marR="91425" marL="91425"/>
                </a:tc>
              </a:tr>
              <a:tr h="410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800"/>
                        <a:t>DPSolver</a:t>
                      </a:r>
                      <a:endParaRPr b="1" i="1"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0.0588</a:t>
                      </a:r>
                      <a:endParaRPr b="1"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0.0492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/>
                        <a:t>0.0485</a:t>
                      </a:r>
                      <a:endParaRPr b="1"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0.0367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0.0019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0.0042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64</a:t>
                      </a:r>
                      <a:endParaRPr sz="800"/>
                    </a:p>
                  </a:txBody>
                  <a:tcPr marT="91425" marB="91425" marR="91425" marL="91425"/>
                </a:tc>
              </a:tr>
              <a:tr h="422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800"/>
                        <a:t>InfoMagNav </a:t>
                      </a:r>
                      <a:endParaRPr b="1" i="1" sz="800"/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0.0610</a:t>
                      </a:r>
                      <a:endParaRPr b="1" sz="800"/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0.0451</a:t>
                      </a:r>
                      <a:endParaRPr sz="800"/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0.0498</a:t>
                      </a:r>
                      <a:endParaRPr b="1" sz="800"/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0.0323</a:t>
                      </a:r>
                      <a:endParaRPr sz="800"/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0.0016</a:t>
                      </a:r>
                      <a:endParaRPr sz="800"/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0.0040</a:t>
                      </a:r>
                      <a:endParaRPr sz="800"/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98</a:t>
                      </a:r>
                      <a:endParaRPr sz="800"/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47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Experiments — Simulation Results</a:t>
            </a:r>
            <a:endParaRPr/>
          </a:p>
        </p:txBody>
      </p:sp>
      <p:graphicFrame>
        <p:nvGraphicFramePr>
          <p:cNvPr id="561" name="Google Shape;561;p47"/>
          <p:cNvGraphicFramePr/>
          <p:nvPr/>
        </p:nvGraphicFramePr>
        <p:xfrm>
          <a:off x="1581363" y="759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{2ED36369-9D67-4C02-BBD8-E59006BBE550}</a:tableStyleId>
              </a:tblPr>
              <a:tblGrid>
                <a:gridCol w="1993750"/>
                <a:gridCol w="1993750"/>
                <a:gridCol w="1993750"/>
              </a:tblGrid>
              <a:tr h="3787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Algorithm</a:t>
                      </a:r>
                      <a:endParaRPr b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38100" marB="38100" marR="76200" marL="7620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Path Length (m) ↓</a:t>
                      </a:r>
                      <a:endParaRPr b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38100" marB="38100" marR="76200" marL="7620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Computation Time (ms) 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↓</a:t>
                      </a:r>
                      <a:endParaRPr b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38100" marB="38100" marR="76200" marL="76200">
                    <a:solidFill>
                      <a:schemeClr val="lt2"/>
                    </a:solidFill>
                  </a:tcPr>
                </a:tc>
              </a:tr>
              <a:tr h="29645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Baseline Methods</a:t>
                      </a:r>
                      <a:endParaRPr b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296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Graph</a:t>
                      </a:r>
                      <a:endParaRPr b="1" i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2.8147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537.559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</a:tr>
              <a:tr h="429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MPC Goal Con.</a:t>
                      </a:r>
                      <a:endParaRPr b="1" i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3.0779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3.4382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</a:tr>
              <a:tr h="289125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Information Driven Methods</a:t>
                      </a:r>
                      <a:endParaRPr b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429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Info-Gain Greedy</a:t>
                      </a:r>
                      <a:endParaRPr b="1" i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3.3252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33.0905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</a:tr>
              <a:tr h="344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E-RRT</a:t>
                      </a:r>
                      <a:endParaRPr b="1" i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3.5616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96.1154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</a:tr>
              <a:tr h="410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DPSolver</a:t>
                      </a:r>
                      <a:endParaRPr b="1" i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3.1576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537.621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/>
                </a:tc>
              </a:tr>
              <a:tr h="422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InfoMagNav </a:t>
                      </a:r>
                      <a:endParaRPr b="1" i="1"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3.0639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3.2816</a:t>
                      </a:r>
                      <a:endParaRPr sz="12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" name="Google Shape;566;p48" title="FigAPRILabMagNavExpSetup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0650" y="2247946"/>
            <a:ext cx="2911448" cy="2189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0163" y="218250"/>
            <a:ext cx="3812424" cy="235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8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Experiments — Hardware</a:t>
            </a:r>
            <a:endParaRPr/>
          </a:p>
        </p:txBody>
      </p:sp>
      <p:sp>
        <p:nvSpPr>
          <p:cNvPr id="569" name="Google Shape;569;p48"/>
          <p:cNvSpPr txBox="1"/>
          <p:nvPr>
            <p:ph idx="1" type="body"/>
          </p:nvPr>
        </p:nvSpPr>
        <p:spPr>
          <a:xfrm>
            <a:off x="285750" y="736675"/>
            <a:ext cx="4541700" cy="4039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The method is run in an indoor setting for real-time hardware validation</a:t>
            </a:r>
            <a:endParaRPr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The robot is equipped with a quantum magnetometer for magnetic anomaly detection</a:t>
            </a:r>
            <a:endParaRPr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The robot is tracked using a motion capture system for ground truth</a:t>
            </a:r>
            <a:endParaRPr/>
          </a:p>
        </p:txBody>
      </p:sp>
      <p:sp>
        <p:nvSpPr>
          <p:cNvPr id="570" name="Google Shape;570;p48"/>
          <p:cNvSpPr txBox="1"/>
          <p:nvPr/>
        </p:nvSpPr>
        <p:spPr>
          <a:xfrm>
            <a:off x="4982400" y="4369925"/>
            <a:ext cx="4161600" cy="5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Fig. 10: Hardware experimental setup</a:t>
            </a:r>
            <a:endParaRPr i="1" sz="1200">
              <a:solidFill>
                <a:srgbClr val="3F3F3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49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"/>
              <a:t>Experiments — Hardware Demonstration</a:t>
            </a:r>
            <a:endParaRPr/>
          </a:p>
        </p:txBody>
      </p:sp>
      <p:pic>
        <p:nvPicPr>
          <p:cNvPr id="576" name="Google Shape;576;p49" title="MagNavVideo3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627001"/>
            <a:ext cx="8839200" cy="2486025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49"/>
          <p:cNvSpPr txBox="1"/>
          <p:nvPr>
            <p:ph idx="1" type="body"/>
          </p:nvPr>
        </p:nvSpPr>
        <p:spPr>
          <a:xfrm>
            <a:off x="286050" y="3511917"/>
            <a:ext cx="8571900" cy="10998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 lnSpcReduction="20000"/>
          </a:bodyPr>
          <a:lstStyle/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When we consider no information in the navigation, the robot navigates to the goal as fast as it can (with kinematic constraints).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The localization uncertainty grows when the robot takes this path as it is sub-optimal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50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"/>
              <a:t>Experiments — Hardware Demonstration</a:t>
            </a:r>
            <a:endParaRPr/>
          </a:p>
        </p:txBody>
      </p:sp>
      <p:pic>
        <p:nvPicPr>
          <p:cNvPr id="583" name="Google Shape;583;p50" title="MagNavVideo3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0400" y="2747800"/>
            <a:ext cx="7323197" cy="2059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50" title="MagNavVideo4.mov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10100" y="632700"/>
            <a:ext cx="7323197" cy="2059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51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Experiments — Hardware Results</a:t>
            </a:r>
            <a:endParaRPr/>
          </a:p>
        </p:txBody>
      </p:sp>
      <p:sp>
        <p:nvSpPr>
          <p:cNvPr id="590" name="Google Shape;590;p51"/>
          <p:cNvSpPr txBox="1"/>
          <p:nvPr>
            <p:ph idx="1" type="body"/>
          </p:nvPr>
        </p:nvSpPr>
        <p:spPr>
          <a:xfrm>
            <a:off x="285750" y="736675"/>
            <a:ext cx="4286400" cy="4039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The hardware experiments inform us about the methods robustness to changing environments</a:t>
            </a:r>
            <a:endParaRPr/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▪"/>
            </a:pPr>
            <a:r>
              <a:rPr lang="en"/>
              <a:t>The </a:t>
            </a:r>
            <a:r>
              <a:rPr i="1" lang="en"/>
              <a:t>Graph</a:t>
            </a:r>
            <a:r>
              <a:rPr lang="en"/>
              <a:t> method outperforms all others, but </a:t>
            </a:r>
            <a:r>
              <a:rPr i="1" lang="en"/>
              <a:t>InfoMagNav</a:t>
            </a:r>
            <a:r>
              <a:rPr lang="en"/>
              <a:t> is not significantly worse compared to the SoTA </a:t>
            </a:r>
            <a:r>
              <a:rPr i="1" lang="en"/>
              <a:t>DPSolver.</a:t>
            </a:r>
            <a:endParaRPr i="1"/>
          </a:p>
        </p:txBody>
      </p:sp>
      <p:graphicFrame>
        <p:nvGraphicFramePr>
          <p:cNvPr id="591" name="Google Shape;591;p51"/>
          <p:cNvGraphicFramePr/>
          <p:nvPr/>
        </p:nvGraphicFramePr>
        <p:xfrm>
          <a:off x="4677738" y="1316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{2ED36369-9D67-4C02-BBD8-E59006BBE550}</a:tableStyleId>
              </a:tblPr>
              <a:tblGrid>
                <a:gridCol w="1103450"/>
                <a:gridCol w="1799325"/>
                <a:gridCol w="1364025"/>
              </a:tblGrid>
              <a:tr h="3717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Algorithm</a:t>
                      </a:r>
                      <a:endParaRPr b="1" sz="1100"/>
                    </a:p>
                  </a:txBody>
                  <a:tcPr marT="38100" marB="38100" marR="76200" marL="7620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Tr. Statistical Cov (m) ↓</a:t>
                      </a:r>
                      <a:endParaRPr b="1" sz="1100"/>
                    </a:p>
                  </a:txBody>
                  <a:tcPr marT="38100" marB="38100" marR="76200" marL="7620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Completion Rate (%) </a:t>
                      </a:r>
                      <a:r>
                        <a:rPr b="1" lang="en" sz="1100">
                          <a:solidFill>
                            <a:schemeClr val="dk1"/>
                          </a:solidFill>
                        </a:rPr>
                        <a:t>↑</a:t>
                      </a:r>
                      <a:endParaRPr b="1" sz="1100"/>
                    </a:p>
                  </a:txBody>
                  <a:tcPr marT="38100" marB="38100" marR="76200" marL="76200">
                    <a:solidFill>
                      <a:schemeClr val="lt2"/>
                    </a:solidFill>
                  </a:tcPr>
                </a:tc>
              </a:tr>
              <a:tr h="29095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Baseline Methods</a:t>
                      </a:r>
                      <a:endParaRPr b="1" sz="1000"/>
                    </a:p>
                  </a:txBody>
                  <a:tcPr marT="91425" marB="91425" marR="91425" marL="91425"/>
                </a:tc>
                <a:tc hMerge="1"/>
                <a:tc hMerge="1"/>
              </a:tr>
              <a:tr h="329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1100"/>
                        <a:t>Graph</a:t>
                      </a:r>
                      <a:endParaRPr b="1" i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0.0188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100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421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1100"/>
                        <a:t>MPC Goal Con.</a:t>
                      </a:r>
                      <a:endParaRPr b="1" i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0.0262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100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2991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Information Driven Methods</a:t>
                      </a:r>
                      <a:endParaRPr b="1" sz="1100"/>
                    </a:p>
                  </a:txBody>
                  <a:tcPr marT="91425" marB="91425" marR="91425" marL="91425"/>
                </a:tc>
                <a:tc hMerge="1"/>
                <a:tc hMerge="1"/>
              </a:tr>
              <a:tr h="402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1100"/>
                        <a:t>DPSolver</a:t>
                      </a:r>
                      <a:endParaRPr b="1" i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0.0546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70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41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1100"/>
                        <a:t>InfoMagNav </a:t>
                      </a:r>
                      <a:endParaRPr b="1" i="1" sz="1100"/>
                    </a:p>
                  </a:txBody>
                  <a:tcPr marT="91425" marB="91425" marR="91425" marL="91425">
                    <a:solidFill>
                      <a:srgbClr val="CAD3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0.0217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CAD3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100</a:t>
                      </a:r>
                      <a:endParaRPr sz="1100"/>
                    </a:p>
                  </a:txBody>
                  <a:tcPr marT="91425" marB="91425" marR="91425" marL="91425">
                    <a:solidFill>
                      <a:srgbClr val="CAD3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5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/>
              <a:t>Conclusions and Limitations</a:t>
            </a:r>
            <a:endParaRPr sz="39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53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Conclusions</a:t>
            </a:r>
            <a:endParaRPr/>
          </a:p>
        </p:txBody>
      </p:sp>
      <p:sp>
        <p:nvSpPr>
          <p:cNvPr id="602" name="Google Shape;602;p53"/>
          <p:cNvSpPr txBox="1"/>
          <p:nvPr>
            <p:ph idx="1" type="body"/>
          </p:nvPr>
        </p:nvSpPr>
        <p:spPr>
          <a:xfrm>
            <a:off x="285750" y="736664"/>
            <a:ext cx="8571900" cy="4039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200"/>
              <a:buChar char="▪"/>
            </a:pPr>
            <a:r>
              <a:rPr lang="en" sz="2200"/>
              <a:t>Presented a </a:t>
            </a:r>
            <a:r>
              <a:rPr b="1" lang="en" sz="2200"/>
              <a:t>information theoretic</a:t>
            </a:r>
            <a:r>
              <a:rPr lang="en" sz="2200"/>
              <a:t> approach to </a:t>
            </a:r>
            <a:r>
              <a:rPr b="1" lang="en" sz="2200"/>
              <a:t>navigation</a:t>
            </a:r>
            <a:r>
              <a:rPr lang="en" sz="2200"/>
              <a:t> in magnetic anomalies</a:t>
            </a:r>
            <a:endParaRPr sz="2200"/>
          </a:p>
          <a:p>
            <a:pPr indent="-3492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▪"/>
            </a:pPr>
            <a:r>
              <a:rPr lang="en" sz="1900"/>
              <a:t>The method </a:t>
            </a:r>
            <a:r>
              <a:rPr b="1" lang="en" sz="1900"/>
              <a:t>applies an estimation</a:t>
            </a:r>
            <a:r>
              <a:rPr lang="en" sz="1900"/>
              <a:t> to probabilistic state uncertainty to produce a </a:t>
            </a:r>
            <a:r>
              <a:rPr b="1" lang="en" sz="1900"/>
              <a:t>calibrated uncertainty propagation</a:t>
            </a:r>
            <a:r>
              <a:rPr lang="en" sz="1900"/>
              <a:t> with </a:t>
            </a:r>
            <a:r>
              <a:rPr b="1" lang="en" sz="1900"/>
              <a:t>reduction</a:t>
            </a:r>
            <a:r>
              <a:rPr lang="en" sz="1900"/>
              <a:t>.</a:t>
            </a:r>
            <a:endParaRPr sz="1900"/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▪"/>
            </a:pPr>
            <a:r>
              <a:rPr lang="en" sz="2200"/>
              <a:t>The method presented is significantly more </a:t>
            </a:r>
            <a:r>
              <a:rPr b="1" lang="en" sz="2200"/>
              <a:t>robust</a:t>
            </a:r>
            <a:r>
              <a:rPr lang="en" sz="2200"/>
              <a:t> and </a:t>
            </a:r>
            <a:r>
              <a:rPr b="1" lang="en" sz="2200"/>
              <a:t>computationally efficient</a:t>
            </a:r>
            <a:r>
              <a:rPr lang="en" sz="2200"/>
              <a:t> than the state of the art.</a:t>
            </a:r>
            <a:endParaRPr sz="2200"/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▪"/>
            </a:pPr>
            <a:r>
              <a:rPr b="1" lang="en" sz="2200"/>
              <a:t>Statistically</a:t>
            </a:r>
            <a:r>
              <a:rPr lang="en" sz="2200"/>
              <a:t> and </a:t>
            </a:r>
            <a:r>
              <a:rPr b="1" lang="en" sz="2200"/>
              <a:t>hardware</a:t>
            </a:r>
            <a:r>
              <a:rPr lang="en" sz="2200"/>
              <a:t> validated the method to show </a:t>
            </a:r>
            <a:r>
              <a:rPr b="1" lang="en" sz="2200"/>
              <a:t>robustness</a:t>
            </a:r>
            <a:r>
              <a:rPr lang="en" sz="2200"/>
              <a:t> in different maps.</a:t>
            </a:r>
            <a:endParaRPr sz="22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7" name="Google Shape;607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488" y="391858"/>
            <a:ext cx="1802200" cy="2183626"/>
          </a:xfrm>
          <a:prstGeom prst="rect">
            <a:avLst/>
          </a:prstGeom>
          <a:noFill/>
          <a:ln>
            <a:noFill/>
          </a:ln>
        </p:spPr>
      </p:pic>
      <p:sp>
        <p:nvSpPr>
          <p:cNvPr id="608" name="Google Shape;608;p54"/>
          <p:cNvSpPr txBox="1"/>
          <p:nvPr>
            <p:ph type="title"/>
          </p:nvPr>
        </p:nvSpPr>
        <p:spPr>
          <a:xfrm>
            <a:off x="285751" y="1"/>
            <a:ext cx="8571900" cy="6327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Limitations</a:t>
            </a:r>
            <a:endParaRPr/>
          </a:p>
        </p:txBody>
      </p:sp>
      <p:sp>
        <p:nvSpPr>
          <p:cNvPr id="609" name="Google Shape;609;p54"/>
          <p:cNvSpPr txBox="1"/>
          <p:nvPr>
            <p:ph idx="1" type="body"/>
          </p:nvPr>
        </p:nvSpPr>
        <p:spPr>
          <a:xfrm>
            <a:off x="285750" y="3415925"/>
            <a:ext cx="8571900" cy="1360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 fontScale="92500" lnSpcReduction="10000"/>
          </a:bodyPr>
          <a:lstStyle/>
          <a:p>
            <a:pPr indent="-351949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ct val="100000"/>
              <a:buChar char="▪"/>
            </a:pPr>
            <a:r>
              <a:rPr lang="en"/>
              <a:t>The system is completely reliant on the </a:t>
            </a:r>
            <a:r>
              <a:rPr b="1" lang="en"/>
              <a:t>map</a:t>
            </a:r>
            <a:r>
              <a:rPr lang="en"/>
              <a:t> for </a:t>
            </a:r>
            <a:r>
              <a:rPr b="1" lang="en"/>
              <a:t>localization</a:t>
            </a:r>
            <a:r>
              <a:rPr lang="en"/>
              <a:t> and </a:t>
            </a:r>
            <a:r>
              <a:rPr b="1" lang="en"/>
              <a:t>navigation</a:t>
            </a:r>
            <a:endParaRPr b="1"/>
          </a:p>
          <a:p>
            <a:pPr indent="-35194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▪"/>
            </a:pPr>
            <a:r>
              <a:rPr lang="en"/>
              <a:t>The system is bound to </a:t>
            </a:r>
            <a:r>
              <a:rPr b="1" lang="en"/>
              <a:t>short horizon actions</a:t>
            </a:r>
            <a:r>
              <a:rPr lang="en"/>
              <a:t> to optimize over</a:t>
            </a:r>
            <a:endParaRPr/>
          </a:p>
          <a:p>
            <a:pPr indent="-35194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▪"/>
            </a:pPr>
            <a:r>
              <a:rPr lang="en"/>
              <a:t>MagNav cannot inherently </a:t>
            </a:r>
            <a:r>
              <a:rPr b="1" lang="en"/>
              <a:t>detect any objects</a:t>
            </a:r>
            <a:r>
              <a:rPr lang="en"/>
              <a:t> that were not mapped</a:t>
            </a:r>
            <a:endParaRPr/>
          </a:p>
        </p:txBody>
      </p:sp>
      <p:sp>
        <p:nvSpPr>
          <p:cNvPr id="610" name="Google Shape;610;p54"/>
          <p:cNvSpPr txBox="1"/>
          <p:nvPr/>
        </p:nvSpPr>
        <p:spPr>
          <a:xfrm>
            <a:off x="202088" y="2553677"/>
            <a:ext cx="22770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Map Dependence</a:t>
            </a:r>
            <a:endParaRPr sz="2100">
              <a:solidFill>
                <a:srgbClr val="3F3F3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611" name="Google Shape;611;p54"/>
          <p:cNvPicPr preferRelativeResize="0"/>
          <p:nvPr/>
        </p:nvPicPr>
        <p:blipFill rotWithShape="1">
          <a:blip r:embed="rId4">
            <a:alphaModFix/>
          </a:blip>
          <a:srcRect b="19667" l="14132" r="20564" t="6396"/>
          <a:stretch/>
        </p:blipFill>
        <p:spPr>
          <a:xfrm>
            <a:off x="2823934" y="718623"/>
            <a:ext cx="2634482" cy="1530100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54"/>
          <p:cNvSpPr txBox="1"/>
          <p:nvPr/>
        </p:nvSpPr>
        <p:spPr>
          <a:xfrm>
            <a:off x="1651025" y="2553677"/>
            <a:ext cx="49803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Short Horizon Navigation</a:t>
            </a:r>
            <a:endParaRPr sz="2100">
              <a:solidFill>
                <a:srgbClr val="3F3F3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613" name="Google Shape;613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40663" y="746999"/>
            <a:ext cx="2868990" cy="1473338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54"/>
          <p:cNvSpPr txBox="1"/>
          <p:nvPr/>
        </p:nvSpPr>
        <p:spPr>
          <a:xfrm>
            <a:off x="6120513" y="2593877"/>
            <a:ext cx="27093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Obstacle Detection</a:t>
            </a:r>
            <a:endParaRPr sz="2100">
              <a:solidFill>
                <a:srgbClr val="3F3F3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615" name="Google Shape;615;p54"/>
          <p:cNvSpPr txBox="1"/>
          <p:nvPr/>
        </p:nvSpPr>
        <p:spPr>
          <a:xfrm>
            <a:off x="1529700" y="2922975"/>
            <a:ext cx="6084000" cy="5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3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Fig. 11: Limitations of the presented method</a:t>
            </a:r>
            <a:endParaRPr i="1" sz="1200">
              <a:solidFill>
                <a:srgbClr val="3F3F3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